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96" r:id="rId1"/>
    <p:sldMasterId id="2147484308" r:id="rId2"/>
  </p:sldMasterIdLst>
  <p:notesMasterIdLst>
    <p:notesMasterId r:id="rId74"/>
  </p:notesMasterIdLst>
  <p:handoutMasterIdLst>
    <p:handoutMasterId r:id="rId75"/>
  </p:handoutMasterIdLst>
  <p:sldIdLst>
    <p:sldId id="378" r:id="rId3"/>
    <p:sldId id="377" r:id="rId4"/>
    <p:sldId id="258" r:id="rId5"/>
    <p:sldId id="259" r:id="rId6"/>
    <p:sldId id="261" r:id="rId7"/>
    <p:sldId id="262" r:id="rId8"/>
    <p:sldId id="263" r:id="rId9"/>
    <p:sldId id="298" r:id="rId10"/>
    <p:sldId id="299" r:id="rId11"/>
    <p:sldId id="373" r:id="rId12"/>
    <p:sldId id="372" r:id="rId13"/>
    <p:sldId id="300" r:id="rId14"/>
    <p:sldId id="355" r:id="rId15"/>
    <p:sldId id="360" r:id="rId16"/>
    <p:sldId id="369" r:id="rId17"/>
    <p:sldId id="301" r:id="rId18"/>
    <p:sldId id="316" r:id="rId19"/>
    <p:sldId id="359" r:id="rId20"/>
    <p:sldId id="344" r:id="rId21"/>
    <p:sldId id="361" r:id="rId22"/>
    <p:sldId id="376" r:id="rId23"/>
    <p:sldId id="362" r:id="rId24"/>
    <p:sldId id="366" r:id="rId25"/>
    <p:sldId id="365" r:id="rId26"/>
    <p:sldId id="364" r:id="rId27"/>
    <p:sldId id="363" r:id="rId28"/>
    <p:sldId id="302" r:id="rId29"/>
    <p:sldId id="317" r:id="rId30"/>
    <p:sldId id="303" r:id="rId31"/>
    <p:sldId id="349" r:id="rId32"/>
    <p:sldId id="352" r:id="rId33"/>
    <p:sldId id="350" r:id="rId34"/>
    <p:sldId id="351" r:id="rId35"/>
    <p:sldId id="306" r:id="rId36"/>
    <p:sldId id="307" r:id="rId37"/>
    <p:sldId id="308" r:id="rId38"/>
    <p:sldId id="309" r:id="rId39"/>
    <p:sldId id="312" r:id="rId40"/>
    <p:sldId id="313" r:id="rId41"/>
    <p:sldId id="314" r:id="rId42"/>
    <p:sldId id="318" r:id="rId43"/>
    <p:sldId id="374" r:id="rId44"/>
    <p:sldId id="319" r:id="rId45"/>
    <p:sldId id="320" r:id="rId46"/>
    <p:sldId id="321" r:id="rId47"/>
    <p:sldId id="322" r:id="rId48"/>
    <p:sldId id="323" r:id="rId49"/>
    <p:sldId id="324" r:id="rId50"/>
    <p:sldId id="325" r:id="rId51"/>
    <p:sldId id="326" r:id="rId52"/>
    <p:sldId id="327" r:id="rId53"/>
    <p:sldId id="328" r:id="rId54"/>
    <p:sldId id="329" r:id="rId55"/>
    <p:sldId id="330" r:id="rId56"/>
    <p:sldId id="331" r:id="rId57"/>
    <p:sldId id="332" r:id="rId58"/>
    <p:sldId id="333" r:id="rId59"/>
    <p:sldId id="375" r:id="rId60"/>
    <p:sldId id="336" r:id="rId61"/>
    <p:sldId id="337" r:id="rId62"/>
    <p:sldId id="338" r:id="rId63"/>
    <p:sldId id="339" r:id="rId64"/>
    <p:sldId id="379" r:id="rId65"/>
    <p:sldId id="353" r:id="rId66"/>
    <p:sldId id="356" r:id="rId67"/>
    <p:sldId id="357" r:id="rId68"/>
    <p:sldId id="367" r:id="rId69"/>
    <p:sldId id="371" r:id="rId70"/>
    <p:sldId id="380" r:id="rId71"/>
    <p:sldId id="382" r:id="rId72"/>
    <p:sldId id="381" r:id="rId73"/>
  </p:sldIdLst>
  <p:sldSz cx="6858000" cy="9144000" type="screen4x3"/>
  <p:notesSz cx="7077075" cy="9004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2711" userDrawn="1">
          <p15:clr>
            <a:srgbClr val="A4A3A4"/>
          </p15:clr>
        </p15:guide>
        <p15:guide id="2" pos="2086" userDrawn="1">
          <p15:clr>
            <a:srgbClr val="A4A3A4"/>
          </p15:clr>
        </p15:guide>
        <p15:guide id="3" orient="horz" pos="2836" userDrawn="1">
          <p15:clr>
            <a:srgbClr val="A4A3A4"/>
          </p15:clr>
        </p15:guide>
        <p15:guide id="4" pos="22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14" autoAdjust="0"/>
    <p:restoredTop sz="94660"/>
  </p:normalViewPr>
  <p:slideViewPr>
    <p:cSldViewPr>
      <p:cViewPr varScale="1">
        <p:scale>
          <a:sx n="54" d="100"/>
          <a:sy n="54" d="100"/>
        </p:scale>
        <p:origin x="2262" y="72"/>
      </p:cViewPr>
      <p:guideLst>
        <p:guide orient="horz" pos="2880"/>
        <p:guide pos="216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2" d="100"/>
          <a:sy n="82" d="100"/>
        </p:scale>
        <p:origin x="-2064" y="-102"/>
      </p:cViewPr>
      <p:guideLst>
        <p:guide orient="horz" pos="2711"/>
        <p:guide pos="2086"/>
        <p:guide orient="horz" pos="2836"/>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8" y="8"/>
            <a:ext cx="3066733" cy="450215"/>
          </a:xfrm>
          <a:prstGeom prst="rect">
            <a:avLst/>
          </a:prstGeom>
        </p:spPr>
        <p:txBody>
          <a:bodyPr vert="horz" lIns="85249" tIns="42624" rIns="85249" bIns="42624" rtlCol="0"/>
          <a:lstStyle>
            <a:lvl1pPr algn="l">
              <a:defRPr sz="1100"/>
            </a:lvl1pPr>
          </a:lstStyle>
          <a:p>
            <a:endParaRPr lang="en-US"/>
          </a:p>
        </p:txBody>
      </p:sp>
      <p:sp>
        <p:nvSpPr>
          <p:cNvPr id="3" name="Date Placeholder 2"/>
          <p:cNvSpPr>
            <a:spLocks noGrp="1"/>
          </p:cNvSpPr>
          <p:nvPr>
            <p:ph type="dt" sz="quarter" idx="1"/>
          </p:nvPr>
        </p:nvSpPr>
        <p:spPr>
          <a:xfrm>
            <a:off x="4008709" y="8"/>
            <a:ext cx="3066733" cy="450215"/>
          </a:xfrm>
          <a:prstGeom prst="rect">
            <a:avLst/>
          </a:prstGeom>
        </p:spPr>
        <p:txBody>
          <a:bodyPr vert="horz" lIns="85249" tIns="42624" rIns="85249" bIns="42624" rtlCol="0"/>
          <a:lstStyle>
            <a:lvl1pPr algn="r">
              <a:defRPr sz="1100"/>
            </a:lvl1pPr>
          </a:lstStyle>
          <a:p>
            <a:fld id="{6329A79F-2F61-4584-B0DA-6E34E0CD40CD}" type="datetimeFigureOut">
              <a:rPr lang="en-US" smtClean="0"/>
              <a:pPr/>
              <a:t>1/4/2016</a:t>
            </a:fld>
            <a:endParaRPr lang="en-US"/>
          </a:p>
        </p:txBody>
      </p:sp>
      <p:sp>
        <p:nvSpPr>
          <p:cNvPr id="4" name="Footer Placeholder 3"/>
          <p:cNvSpPr>
            <a:spLocks noGrp="1"/>
          </p:cNvSpPr>
          <p:nvPr>
            <p:ph type="ftr" sz="quarter" idx="2"/>
          </p:nvPr>
        </p:nvSpPr>
        <p:spPr>
          <a:xfrm>
            <a:off x="8" y="8552532"/>
            <a:ext cx="3066733" cy="450215"/>
          </a:xfrm>
          <a:prstGeom prst="rect">
            <a:avLst/>
          </a:prstGeom>
        </p:spPr>
        <p:txBody>
          <a:bodyPr vert="horz" lIns="85249" tIns="42624" rIns="85249" bIns="42624" rtlCol="0" anchor="b"/>
          <a:lstStyle>
            <a:lvl1pPr algn="l">
              <a:defRPr sz="1100"/>
            </a:lvl1pPr>
          </a:lstStyle>
          <a:p>
            <a:endParaRPr lang="en-US"/>
          </a:p>
        </p:txBody>
      </p:sp>
      <p:sp>
        <p:nvSpPr>
          <p:cNvPr id="5" name="Slide Number Placeholder 4"/>
          <p:cNvSpPr>
            <a:spLocks noGrp="1"/>
          </p:cNvSpPr>
          <p:nvPr>
            <p:ph type="sldNum" sz="quarter" idx="3"/>
          </p:nvPr>
        </p:nvSpPr>
        <p:spPr>
          <a:xfrm>
            <a:off x="4008709" y="8552532"/>
            <a:ext cx="3066733" cy="450215"/>
          </a:xfrm>
          <a:prstGeom prst="rect">
            <a:avLst/>
          </a:prstGeom>
        </p:spPr>
        <p:txBody>
          <a:bodyPr vert="horz" lIns="85249" tIns="42624" rIns="85249" bIns="42624" rtlCol="0" anchor="b"/>
          <a:lstStyle>
            <a:lvl1pPr algn="r">
              <a:defRPr sz="1100"/>
            </a:lvl1pPr>
          </a:lstStyle>
          <a:p>
            <a:fld id="{0BDD6AE2-F5F1-4003-ADB3-60245B95CC40}" type="slidenum">
              <a:rPr lang="en-US" smtClean="0"/>
              <a:pPr/>
              <a:t>‹#›</a:t>
            </a:fld>
            <a:endParaRPr lang="en-US"/>
          </a:p>
        </p:txBody>
      </p:sp>
    </p:spTree>
    <p:extLst>
      <p:ext uri="{BB962C8B-B14F-4D97-AF65-F5344CB8AC3E}">
        <p14:creationId xmlns:p14="http://schemas.microsoft.com/office/powerpoint/2010/main" val="1124509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8" y="8"/>
            <a:ext cx="3066733" cy="450215"/>
          </a:xfrm>
          <a:prstGeom prst="rect">
            <a:avLst/>
          </a:prstGeom>
        </p:spPr>
        <p:txBody>
          <a:bodyPr vert="horz" lIns="85249" tIns="42624" rIns="85249" bIns="42624" rtlCol="0"/>
          <a:lstStyle>
            <a:lvl1pPr algn="l">
              <a:defRPr sz="1100"/>
            </a:lvl1pPr>
          </a:lstStyle>
          <a:p>
            <a:endParaRPr lang="en-US"/>
          </a:p>
        </p:txBody>
      </p:sp>
      <p:sp>
        <p:nvSpPr>
          <p:cNvPr id="3" name="Date Placeholder 2"/>
          <p:cNvSpPr>
            <a:spLocks noGrp="1"/>
          </p:cNvSpPr>
          <p:nvPr>
            <p:ph type="dt" idx="1"/>
          </p:nvPr>
        </p:nvSpPr>
        <p:spPr>
          <a:xfrm>
            <a:off x="4008709" y="8"/>
            <a:ext cx="3066733" cy="450215"/>
          </a:xfrm>
          <a:prstGeom prst="rect">
            <a:avLst/>
          </a:prstGeom>
        </p:spPr>
        <p:txBody>
          <a:bodyPr vert="horz" lIns="85249" tIns="42624" rIns="85249" bIns="42624" rtlCol="0"/>
          <a:lstStyle>
            <a:lvl1pPr algn="r">
              <a:defRPr sz="1100"/>
            </a:lvl1pPr>
          </a:lstStyle>
          <a:p>
            <a:fld id="{DD8ED5D9-A4F6-4FF2-A6DB-BFFE0522F7DB}" type="datetimeFigureOut">
              <a:rPr lang="en-US" smtClean="0"/>
              <a:pPr/>
              <a:t>1/4/2016</a:t>
            </a:fld>
            <a:endParaRPr lang="en-US"/>
          </a:p>
        </p:txBody>
      </p:sp>
      <p:sp>
        <p:nvSpPr>
          <p:cNvPr id="4" name="Slide Image Placeholder 3"/>
          <p:cNvSpPr>
            <a:spLocks noGrp="1" noRot="1" noChangeAspect="1"/>
          </p:cNvSpPr>
          <p:nvPr>
            <p:ph type="sldImg" idx="2"/>
          </p:nvPr>
        </p:nvSpPr>
        <p:spPr>
          <a:xfrm>
            <a:off x="2270125" y="671513"/>
            <a:ext cx="2536825" cy="3381375"/>
          </a:xfrm>
          <a:prstGeom prst="rect">
            <a:avLst/>
          </a:prstGeom>
          <a:noFill/>
          <a:ln w="12700">
            <a:solidFill>
              <a:prstClr val="black"/>
            </a:solidFill>
          </a:ln>
        </p:spPr>
        <p:txBody>
          <a:bodyPr vert="horz" lIns="85249" tIns="42624" rIns="85249" bIns="42624" rtlCol="0" anchor="ctr"/>
          <a:lstStyle/>
          <a:p>
            <a:endParaRPr lang="en-US"/>
          </a:p>
        </p:txBody>
      </p:sp>
      <p:sp>
        <p:nvSpPr>
          <p:cNvPr id="5" name="Notes Placeholder 4"/>
          <p:cNvSpPr>
            <a:spLocks noGrp="1"/>
          </p:cNvSpPr>
          <p:nvPr>
            <p:ph type="body" sz="quarter" idx="3"/>
          </p:nvPr>
        </p:nvSpPr>
        <p:spPr>
          <a:xfrm>
            <a:off x="707708" y="4277045"/>
            <a:ext cx="5661660" cy="4051935"/>
          </a:xfrm>
          <a:prstGeom prst="rect">
            <a:avLst/>
          </a:prstGeom>
        </p:spPr>
        <p:txBody>
          <a:bodyPr vert="horz" lIns="85249" tIns="42624" rIns="85249" bIns="426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8" y="8552532"/>
            <a:ext cx="3066733" cy="450215"/>
          </a:xfrm>
          <a:prstGeom prst="rect">
            <a:avLst/>
          </a:prstGeom>
        </p:spPr>
        <p:txBody>
          <a:bodyPr vert="horz" lIns="85249" tIns="42624" rIns="85249" bIns="42624" rtlCol="0" anchor="b"/>
          <a:lstStyle>
            <a:lvl1pPr algn="l">
              <a:defRPr sz="1100"/>
            </a:lvl1pPr>
          </a:lstStyle>
          <a:p>
            <a:endParaRPr lang="en-US"/>
          </a:p>
        </p:txBody>
      </p:sp>
      <p:sp>
        <p:nvSpPr>
          <p:cNvPr id="7" name="Slide Number Placeholder 6"/>
          <p:cNvSpPr>
            <a:spLocks noGrp="1"/>
          </p:cNvSpPr>
          <p:nvPr>
            <p:ph type="sldNum" sz="quarter" idx="5"/>
          </p:nvPr>
        </p:nvSpPr>
        <p:spPr>
          <a:xfrm>
            <a:off x="4008709" y="8552532"/>
            <a:ext cx="3066733" cy="450215"/>
          </a:xfrm>
          <a:prstGeom prst="rect">
            <a:avLst/>
          </a:prstGeom>
        </p:spPr>
        <p:txBody>
          <a:bodyPr vert="horz" lIns="85249" tIns="42624" rIns="85249" bIns="42624" rtlCol="0" anchor="b"/>
          <a:lstStyle>
            <a:lvl1pPr algn="r">
              <a:defRPr sz="1100"/>
            </a:lvl1pPr>
          </a:lstStyle>
          <a:p>
            <a:fld id="{94376593-2A64-4E60-BB0A-A3F659A64D72}" type="slidenum">
              <a:rPr lang="en-US" smtClean="0"/>
              <a:pPr/>
              <a:t>‹#›</a:t>
            </a:fld>
            <a:endParaRPr lang="en-US"/>
          </a:p>
        </p:txBody>
      </p:sp>
    </p:spTree>
    <p:extLst>
      <p:ext uri="{BB962C8B-B14F-4D97-AF65-F5344CB8AC3E}">
        <p14:creationId xmlns:p14="http://schemas.microsoft.com/office/powerpoint/2010/main" val="1242987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00300" y="665163"/>
            <a:ext cx="2501900" cy="333533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4376593-2A64-4E60-BB0A-A3F659A64D72}" type="slidenum">
              <a:rPr lang="en-US" smtClean="0"/>
              <a:pPr/>
              <a:t>1</a:t>
            </a:fld>
            <a:endParaRPr lang="en-US" dirty="0"/>
          </a:p>
        </p:txBody>
      </p:sp>
    </p:spTree>
    <p:extLst>
      <p:ext uri="{BB962C8B-B14F-4D97-AF65-F5344CB8AC3E}">
        <p14:creationId xmlns:p14="http://schemas.microsoft.com/office/powerpoint/2010/main" val="2938985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376593-2A64-4E60-BB0A-A3F659A64D72}" type="slidenum">
              <a:rPr lang="en-US" smtClean="0"/>
              <a:pPr/>
              <a:t>2</a:t>
            </a:fld>
            <a:endParaRPr lang="en-US"/>
          </a:p>
        </p:txBody>
      </p:sp>
    </p:spTree>
    <p:extLst>
      <p:ext uri="{BB962C8B-B14F-4D97-AF65-F5344CB8AC3E}">
        <p14:creationId xmlns:p14="http://schemas.microsoft.com/office/powerpoint/2010/main" val="1998756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376593-2A64-4E60-BB0A-A3F659A64D72}" type="slidenum">
              <a:rPr lang="en-US" smtClean="0"/>
              <a:pPr/>
              <a:t>67</a:t>
            </a:fld>
            <a:endParaRPr lang="en-US"/>
          </a:p>
        </p:txBody>
      </p:sp>
    </p:spTree>
    <p:extLst>
      <p:ext uri="{BB962C8B-B14F-4D97-AF65-F5344CB8AC3E}">
        <p14:creationId xmlns:p14="http://schemas.microsoft.com/office/powerpoint/2010/main" val="1800184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376593-2A64-4E60-BB0A-A3F659A64D72}" type="slidenum">
              <a:rPr lang="en-US" smtClean="0"/>
              <a:pPr/>
              <a:t>68</a:t>
            </a:fld>
            <a:endParaRPr lang="en-US"/>
          </a:p>
        </p:txBody>
      </p:sp>
    </p:spTree>
    <p:extLst>
      <p:ext uri="{BB962C8B-B14F-4D97-AF65-F5344CB8AC3E}">
        <p14:creationId xmlns:p14="http://schemas.microsoft.com/office/powerpoint/2010/main" val="3856346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376593-2A64-4E60-BB0A-A3F659A64D72}" type="slidenum">
              <a:rPr lang="en-US" smtClean="0"/>
              <a:pPr/>
              <a:t>69</a:t>
            </a:fld>
            <a:endParaRPr lang="en-US"/>
          </a:p>
        </p:txBody>
      </p:sp>
    </p:spTree>
    <p:extLst>
      <p:ext uri="{BB962C8B-B14F-4D97-AF65-F5344CB8AC3E}">
        <p14:creationId xmlns:p14="http://schemas.microsoft.com/office/powerpoint/2010/main" val="1051879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376593-2A64-4E60-BB0A-A3F659A64D72}" type="slidenum">
              <a:rPr lang="en-US" smtClean="0"/>
              <a:pPr/>
              <a:t>70</a:t>
            </a:fld>
            <a:endParaRPr lang="en-US"/>
          </a:p>
        </p:txBody>
      </p:sp>
    </p:spTree>
    <p:extLst>
      <p:ext uri="{BB962C8B-B14F-4D97-AF65-F5344CB8AC3E}">
        <p14:creationId xmlns:p14="http://schemas.microsoft.com/office/powerpoint/2010/main" val="1162522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582930" y="0"/>
            <a:ext cx="5657850" cy="40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71500" y="4267200"/>
            <a:ext cx="5657850" cy="2032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571500" y="6299200"/>
            <a:ext cx="5143500" cy="13208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4B17DDF-8E60-4B29-AD34-8EFECAC2E07F}" type="datetimeFigureOut">
              <a:rPr lang="en-US" smtClean="0"/>
              <a:pPr/>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FFD478-CF9D-4D2B-965E-8BE5DA3FEBA4}" type="slidenum">
              <a:rPr lang="en-US" smtClean="0"/>
              <a:pPr/>
              <a:t>‹#›</a:t>
            </a:fld>
            <a:endParaRPr lang="en-US"/>
          </a:p>
        </p:txBody>
      </p:sp>
      <p:sp>
        <p:nvSpPr>
          <p:cNvPr id="7" name="Rectangle 6"/>
          <p:cNvSpPr/>
          <p:nvPr/>
        </p:nvSpPr>
        <p:spPr>
          <a:xfrm>
            <a:off x="582930" y="8229600"/>
            <a:ext cx="5657850" cy="365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randomBar dir="vert"/>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914400"/>
            <a:ext cx="5429250" cy="51816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B17DDF-8E60-4B29-AD34-8EFECAC2E07F}" type="datetimeFigureOut">
              <a:rPr lang="en-US" smtClean="0"/>
              <a:pPr/>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FFD478-CF9D-4D2B-965E-8BE5DA3FEBA4}" type="slidenum">
              <a:rPr lang="en-US" smtClean="0"/>
              <a:pPr/>
              <a:t>‹#›</a:t>
            </a:fld>
            <a:endParaRPr lang="en-US"/>
          </a:p>
        </p:txBody>
      </p:sp>
    </p:spTree>
  </p:cSld>
  <p:clrMapOvr>
    <a:masterClrMapping/>
  </p:clrMapOvr>
  <p:transition spd="med">
    <p:randomBar dir="vert"/>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 y="914402"/>
            <a:ext cx="1371600" cy="72135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3100" y="914401"/>
            <a:ext cx="4286250" cy="65024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B17DDF-8E60-4B29-AD34-8EFECAC2E07F}" type="datetimeFigureOut">
              <a:rPr lang="en-US" smtClean="0"/>
              <a:pPr/>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FFD478-CF9D-4D2B-965E-8BE5DA3FEBA4}" type="slidenum">
              <a:rPr lang="en-US" smtClean="0"/>
              <a:pPr/>
              <a:t>‹#›</a:t>
            </a:fld>
            <a:endParaRPr lang="en-US"/>
          </a:p>
        </p:txBody>
      </p:sp>
    </p:spTree>
  </p:cSld>
  <p:clrMapOvr>
    <a:masterClrMapping/>
  </p:clrMapOvr>
  <p:transition spd="med">
    <p:randomBar dir="vert"/>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582930" y="0"/>
            <a:ext cx="5657850" cy="40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71500" y="4267200"/>
            <a:ext cx="5657850" cy="2032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571500" y="6299200"/>
            <a:ext cx="5143500" cy="13208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4B17DDF-8E60-4B29-AD34-8EFECAC2E07F}" type="datetimeFigureOut">
              <a:rPr lang="en-US" smtClean="0"/>
              <a:pPr/>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FFD478-CF9D-4D2B-965E-8BE5DA3FEBA4}" type="slidenum">
              <a:rPr lang="en-US" smtClean="0"/>
              <a:pPr/>
              <a:t>‹#›</a:t>
            </a:fld>
            <a:endParaRPr lang="en-US"/>
          </a:p>
        </p:txBody>
      </p:sp>
      <p:sp>
        <p:nvSpPr>
          <p:cNvPr id="7" name="Rectangle 6"/>
          <p:cNvSpPr/>
          <p:nvPr/>
        </p:nvSpPr>
        <p:spPr>
          <a:xfrm>
            <a:off x="582930" y="8229600"/>
            <a:ext cx="5657850" cy="365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7882740"/>
      </p:ext>
    </p:extLst>
  </p:cSld>
  <p:clrMapOvr>
    <a:masterClrMapping/>
  </p:clrMapOvr>
  <p:transition spd="med">
    <p:randomBar dir="vert"/>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B17DDF-8E60-4B29-AD34-8EFECAC2E07F}" type="datetimeFigureOut">
              <a:rPr lang="en-US" smtClean="0"/>
              <a:pPr/>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FFD478-CF9D-4D2B-965E-8BE5DA3FEBA4}" type="slidenum">
              <a:rPr lang="en-US" smtClean="0"/>
              <a:pPr/>
              <a:t>‹#›</a:t>
            </a:fld>
            <a:endParaRPr lang="en-US"/>
          </a:p>
        </p:txBody>
      </p:sp>
    </p:spTree>
    <p:extLst>
      <p:ext uri="{BB962C8B-B14F-4D97-AF65-F5344CB8AC3E}">
        <p14:creationId xmlns:p14="http://schemas.microsoft.com/office/powerpoint/2010/main" val="2168680482"/>
      </p:ext>
    </p:extLst>
  </p:cSld>
  <p:clrMapOvr>
    <a:masterClrMapping/>
  </p:clrMapOvr>
  <p:transition spd="med">
    <p:randomBar dir="vert"/>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582930" y="0"/>
            <a:ext cx="5657850" cy="40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500" y="4368800"/>
            <a:ext cx="5657850" cy="22352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71500" y="6604000"/>
            <a:ext cx="5143500" cy="12192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B17DDF-8E60-4B29-AD34-8EFECAC2E07F}" type="datetimeFigureOut">
              <a:rPr lang="en-US" smtClean="0"/>
              <a:pPr/>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FFD478-CF9D-4D2B-965E-8BE5DA3FEBA4}" type="slidenum">
              <a:rPr lang="en-US" smtClean="0"/>
              <a:pPr/>
              <a:t>‹#›</a:t>
            </a:fld>
            <a:endParaRPr lang="en-US"/>
          </a:p>
        </p:txBody>
      </p:sp>
      <p:sp>
        <p:nvSpPr>
          <p:cNvPr id="8" name="Rectangle 7"/>
          <p:cNvSpPr/>
          <p:nvPr/>
        </p:nvSpPr>
        <p:spPr>
          <a:xfrm>
            <a:off x="582930" y="8229600"/>
            <a:ext cx="5657850" cy="365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9774821"/>
      </p:ext>
    </p:extLst>
  </p:cSld>
  <p:clrMapOvr>
    <a:masterClrMapping/>
  </p:clrMapOvr>
  <p:transition spd="med">
    <p:randomBar dir="vert"/>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812801"/>
            <a:ext cx="2743200" cy="50231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86150" y="812801"/>
            <a:ext cx="2743200" cy="50231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B17DDF-8E60-4B29-AD34-8EFECAC2E07F}" type="datetimeFigureOut">
              <a:rPr lang="en-US" smtClean="0"/>
              <a:pPr/>
              <a:t>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FFD478-CF9D-4D2B-965E-8BE5DA3FEBA4}" type="slidenum">
              <a:rPr lang="en-US" smtClean="0"/>
              <a:pPr/>
              <a:t>‹#›</a:t>
            </a:fld>
            <a:endParaRPr lang="en-US"/>
          </a:p>
        </p:txBody>
      </p:sp>
    </p:spTree>
    <p:extLst>
      <p:ext uri="{BB962C8B-B14F-4D97-AF65-F5344CB8AC3E}">
        <p14:creationId xmlns:p14="http://schemas.microsoft.com/office/powerpoint/2010/main" val="2244326252"/>
      </p:ext>
    </p:extLst>
  </p:cSld>
  <p:clrMapOvr>
    <a:masterClrMapping/>
  </p:clrMapOvr>
  <p:transition spd="med">
    <p:randomBar dir="vert"/>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69214" y="812800"/>
            <a:ext cx="2743200" cy="853016"/>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69214" y="1772352"/>
            <a:ext cx="2743200" cy="4064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483864" y="812800"/>
            <a:ext cx="2743200" cy="853016"/>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864" y="1772352"/>
            <a:ext cx="2743200" cy="4064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B17DDF-8E60-4B29-AD34-8EFECAC2E07F}" type="datetimeFigureOut">
              <a:rPr lang="en-US" smtClean="0"/>
              <a:pPr/>
              <a:t>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FFD478-CF9D-4D2B-965E-8BE5DA3FEBA4}" type="slidenum">
              <a:rPr lang="en-US" smtClean="0"/>
              <a:pPr/>
              <a:t>‹#›</a:t>
            </a:fld>
            <a:endParaRPr lang="en-US"/>
          </a:p>
        </p:txBody>
      </p:sp>
      <p:cxnSp>
        <p:nvCxnSpPr>
          <p:cNvPr id="11" name="Straight Connector 10"/>
          <p:cNvCxnSpPr/>
          <p:nvPr/>
        </p:nvCxnSpPr>
        <p:spPr>
          <a:xfrm>
            <a:off x="569214" y="1665816"/>
            <a:ext cx="2743200" cy="21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483864" y="1665816"/>
            <a:ext cx="2743200" cy="211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6739562"/>
      </p:ext>
    </p:extLst>
  </p:cSld>
  <p:clrMapOvr>
    <a:masterClrMapping/>
  </p:clrMapOvr>
  <p:transition spd="med">
    <p:randomBar dir="vert"/>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4B17DDF-8E60-4B29-AD34-8EFECAC2E07F}" type="datetimeFigureOut">
              <a:rPr lang="en-US" smtClean="0"/>
              <a:pPr/>
              <a:t>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FFD478-CF9D-4D2B-965E-8BE5DA3FEBA4}" type="slidenum">
              <a:rPr lang="en-US" smtClean="0"/>
              <a:pPr/>
              <a:t>‹#›</a:t>
            </a:fld>
            <a:endParaRPr lang="en-US"/>
          </a:p>
        </p:txBody>
      </p:sp>
    </p:spTree>
    <p:extLst>
      <p:ext uri="{BB962C8B-B14F-4D97-AF65-F5344CB8AC3E}">
        <p14:creationId xmlns:p14="http://schemas.microsoft.com/office/powerpoint/2010/main" val="2148979562"/>
      </p:ext>
    </p:extLst>
  </p:cSld>
  <p:clrMapOvr>
    <a:masterClrMapping/>
  </p:clrMapOvr>
  <p:transition spd="med">
    <p:randomBar dir="vert"/>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B17DDF-8E60-4B29-AD34-8EFECAC2E07F}" type="datetimeFigureOut">
              <a:rPr lang="en-US" smtClean="0"/>
              <a:pPr/>
              <a:t>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FFD478-CF9D-4D2B-965E-8BE5DA3FEBA4}" type="slidenum">
              <a:rPr lang="en-US" smtClean="0"/>
              <a:pPr/>
              <a:t>‹#›</a:t>
            </a:fld>
            <a:endParaRPr lang="en-US"/>
          </a:p>
        </p:txBody>
      </p:sp>
    </p:spTree>
    <p:extLst>
      <p:ext uri="{BB962C8B-B14F-4D97-AF65-F5344CB8AC3E}">
        <p14:creationId xmlns:p14="http://schemas.microsoft.com/office/powerpoint/2010/main" val="225568101"/>
      </p:ext>
    </p:extLst>
  </p:cSld>
  <p:clrMapOvr>
    <a:masterClrMapping/>
  </p:clrMapOvr>
  <p:transition spd="med">
    <p:randomBar dir="vert"/>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0" y="6096000"/>
            <a:ext cx="5088636" cy="21336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2783149" y="609600"/>
            <a:ext cx="3446201" cy="54863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1" y="609600"/>
            <a:ext cx="2005243" cy="54864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B17DDF-8E60-4B29-AD34-8EFECAC2E07F}" type="datetimeFigureOut">
              <a:rPr lang="en-US" smtClean="0"/>
              <a:pPr/>
              <a:t>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FFD478-CF9D-4D2B-965E-8BE5DA3FEBA4}" type="slidenum">
              <a:rPr lang="en-US" smtClean="0"/>
              <a:pPr/>
              <a:t>‹#›</a:t>
            </a:fld>
            <a:endParaRPr lang="en-US"/>
          </a:p>
        </p:txBody>
      </p:sp>
      <p:cxnSp>
        <p:nvCxnSpPr>
          <p:cNvPr id="10" name="Straight Connector 9"/>
          <p:cNvCxnSpPr/>
          <p:nvPr/>
        </p:nvCxnSpPr>
        <p:spPr>
          <a:xfrm rot="5400000">
            <a:off x="146646" y="3353263"/>
            <a:ext cx="5080000" cy="1191"/>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667678"/>
      </p:ext>
    </p:extLst>
  </p:cSld>
  <p:clrMapOvr>
    <a:masterClrMapping/>
  </p:clrMapOvr>
  <p:transition spd="med">
    <p:randomBar dir="vert"/>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B17DDF-8E60-4B29-AD34-8EFECAC2E07F}" type="datetimeFigureOut">
              <a:rPr lang="en-US" smtClean="0"/>
              <a:pPr/>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FFD478-CF9D-4D2B-965E-8BE5DA3FEBA4}" type="slidenum">
              <a:rPr lang="en-US" smtClean="0"/>
              <a:pPr/>
              <a:t>‹#›</a:t>
            </a:fld>
            <a:endParaRPr lang="en-US"/>
          </a:p>
        </p:txBody>
      </p:sp>
    </p:spTree>
  </p:cSld>
  <p:clrMapOvr>
    <a:masterClrMapping/>
  </p:clrMapOvr>
  <p:transition spd="med">
    <p:randomBar dir="vert"/>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9214" y="6096000"/>
            <a:ext cx="5088636" cy="21336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582930" y="609600"/>
            <a:ext cx="5657850" cy="38608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7794" y="4673600"/>
            <a:ext cx="5543550" cy="1073149"/>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B17DDF-8E60-4B29-AD34-8EFECAC2E07F}" type="datetimeFigureOut">
              <a:rPr lang="en-US" smtClean="0"/>
              <a:pPr/>
              <a:t>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FFD478-CF9D-4D2B-965E-8BE5DA3FEBA4}" type="slidenum">
              <a:rPr lang="en-US" smtClean="0"/>
              <a:pPr/>
              <a:t>‹#›</a:t>
            </a:fld>
            <a:endParaRPr lang="en-US"/>
          </a:p>
        </p:txBody>
      </p:sp>
    </p:spTree>
    <p:extLst>
      <p:ext uri="{BB962C8B-B14F-4D97-AF65-F5344CB8AC3E}">
        <p14:creationId xmlns:p14="http://schemas.microsoft.com/office/powerpoint/2010/main" val="1930160341"/>
      </p:ext>
    </p:extLst>
  </p:cSld>
  <p:clrMapOvr>
    <a:masterClrMapping/>
  </p:clrMapOvr>
  <p:transition spd="med">
    <p:randomBar dir="vert"/>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914400"/>
            <a:ext cx="5429250" cy="51816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B17DDF-8E60-4B29-AD34-8EFECAC2E07F}" type="datetimeFigureOut">
              <a:rPr lang="en-US" smtClean="0"/>
              <a:pPr/>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FFD478-CF9D-4D2B-965E-8BE5DA3FEBA4}" type="slidenum">
              <a:rPr lang="en-US" smtClean="0"/>
              <a:pPr/>
              <a:t>‹#›</a:t>
            </a:fld>
            <a:endParaRPr lang="en-US"/>
          </a:p>
        </p:txBody>
      </p:sp>
    </p:spTree>
    <p:extLst>
      <p:ext uri="{BB962C8B-B14F-4D97-AF65-F5344CB8AC3E}">
        <p14:creationId xmlns:p14="http://schemas.microsoft.com/office/powerpoint/2010/main" val="1811496938"/>
      </p:ext>
    </p:extLst>
  </p:cSld>
  <p:clrMapOvr>
    <a:masterClrMapping/>
  </p:clrMapOvr>
  <p:transition spd="med">
    <p:randomBar dir="vert"/>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 y="914402"/>
            <a:ext cx="1371600" cy="72135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3100" y="914401"/>
            <a:ext cx="4286250" cy="65024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B17DDF-8E60-4B29-AD34-8EFECAC2E07F}" type="datetimeFigureOut">
              <a:rPr lang="en-US" smtClean="0"/>
              <a:pPr/>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FFD478-CF9D-4D2B-965E-8BE5DA3FEBA4}" type="slidenum">
              <a:rPr lang="en-US" smtClean="0"/>
              <a:pPr/>
              <a:t>‹#›</a:t>
            </a:fld>
            <a:endParaRPr lang="en-US"/>
          </a:p>
        </p:txBody>
      </p:sp>
    </p:spTree>
    <p:extLst>
      <p:ext uri="{BB962C8B-B14F-4D97-AF65-F5344CB8AC3E}">
        <p14:creationId xmlns:p14="http://schemas.microsoft.com/office/powerpoint/2010/main" val="1715284752"/>
      </p:ext>
    </p:extLst>
  </p:cSld>
  <p:clrMapOvr>
    <a:masterClrMapping/>
  </p:clrMapOvr>
  <p:transition spd="med">
    <p:randomBar dir="vert"/>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582930" y="0"/>
            <a:ext cx="5657850" cy="40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500" y="4368800"/>
            <a:ext cx="5657850" cy="22352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71500" y="6604000"/>
            <a:ext cx="5143500" cy="12192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B17DDF-8E60-4B29-AD34-8EFECAC2E07F}" type="datetimeFigureOut">
              <a:rPr lang="en-US" smtClean="0"/>
              <a:pPr/>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FFD478-CF9D-4D2B-965E-8BE5DA3FEBA4}" type="slidenum">
              <a:rPr lang="en-US" smtClean="0"/>
              <a:pPr/>
              <a:t>‹#›</a:t>
            </a:fld>
            <a:endParaRPr lang="en-US"/>
          </a:p>
        </p:txBody>
      </p:sp>
      <p:sp>
        <p:nvSpPr>
          <p:cNvPr id="8" name="Rectangle 7"/>
          <p:cNvSpPr/>
          <p:nvPr/>
        </p:nvSpPr>
        <p:spPr>
          <a:xfrm>
            <a:off x="582930" y="8229600"/>
            <a:ext cx="5657850" cy="365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randomBar dir="vert"/>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812801"/>
            <a:ext cx="2743200" cy="50231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86150" y="812801"/>
            <a:ext cx="2743200" cy="50231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B17DDF-8E60-4B29-AD34-8EFECAC2E07F}" type="datetimeFigureOut">
              <a:rPr lang="en-US" smtClean="0"/>
              <a:pPr/>
              <a:t>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FFD478-CF9D-4D2B-965E-8BE5DA3FEBA4}" type="slidenum">
              <a:rPr lang="en-US" smtClean="0"/>
              <a:pPr/>
              <a:t>‹#›</a:t>
            </a:fld>
            <a:endParaRPr lang="en-US"/>
          </a:p>
        </p:txBody>
      </p:sp>
    </p:spTree>
  </p:cSld>
  <p:clrMapOvr>
    <a:masterClrMapping/>
  </p:clrMapOvr>
  <p:transition spd="med">
    <p:randomBar dir="vert"/>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69214" y="812800"/>
            <a:ext cx="2743200" cy="853016"/>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69214" y="1772352"/>
            <a:ext cx="2743200" cy="4064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483864" y="812800"/>
            <a:ext cx="2743200" cy="853016"/>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864" y="1772352"/>
            <a:ext cx="2743200" cy="4064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B17DDF-8E60-4B29-AD34-8EFECAC2E07F}" type="datetimeFigureOut">
              <a:rPr lang="en-US" smtClean="0"/>
              <a:pPr/>
              <a:t>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FFD478-CF9D-4D2B-965E-8BE5DA3FEBA4}" type="slidenum">
              <a:rPr lang="en-US" smtClean="0"/>
              <a:pPr/>
              <a:t>‹#›</a:t>
            </a:fld>
            <a:endParaRPr lang="en-US"/>
          </a:p>
        </p:txBody>
      </p:sp>
      <p:cxnSp>
        <p:nvCxnSpPr>
          <p:cNvPr id="11" name="Straight Connector 10"/>
          <p:cNvCxnSpPr/>
          <p:nvPr/>
        </p:nvCxnSpPr>
        <p:spPr>
          <a:xfrm>
            <a:off x="569214" y="1665816"/>
            <a:ext cx="2743200" cy="21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483864" y="1665816"/>
            <a:ext cx="2743200" cy="211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randomBar dir="vert"/>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4B17DDF-8E60-4B29-AD34-8EFECAC2E07F}" type="datetimeFigureOut">
              <a:rPr lang="en-US" smtClean="0"/>
              <a:pPr/>
              <a:t>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FFD478-CF9D-4D2B-965E-8BE5DA3FEBA4}" type="slidenum">
              <a:rPr lang="en-US" smtClean="0"/>
              <a:pPr/>
              <a:t>‹#›</a:t>
            </a:fld>
            <a:endParaRPr lang="en-US"/>
          </a:p>
        </p:txBody>
      </p:sp>
    </p:spTree>
  </p:cSld>
  <p:clrMapOvr>
    <a:masterClrMapping/>
  </p:clrMapOvr>
  <p:transition spd="med">
    <p:randomBar dir="vert"/>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B17DDF-8E60-4B29-AD34-8EFECAC2E07F}" type="datetimeFigureOut">
              <a:rPr lang="en-US" smtClean="0"/>
              <a:pPr/>
              <a:t>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FFD478-CF9D-4D2B-965E-8BE5DA3FEBA4}" type="slidenum">
              <a:rPr lang="en-US" smtClean="0"/>
              <a:pPr/>
              <a:t>‹#›</a:t>
            </a:fld>
            <a:endParaRPr lang="en-US"/>
          </a:p>
        </p:txBody>
      </p:sp>
    </p:spTree>
  </p:cSld>
  <p:clrMapOvr>
    <a:masterClrMapping/>
  </p:clrMapOvr>
  <p:transition spd="med">
    <p:randomBar dir="vert"/>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0" y="6096000"/>
            <a:ext cx="5088636" cy="21336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2783149" y="609600"/>
            <a:ext cx="3446201" cy="54863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1" y="609600"/>
            <a:ext cx="2005243" cy="54864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B17DDF-8E60-4B29-AD34-8EFECAC2E07F}" type="datetimeFigureOut">
              <a:rPr lang="en-US" smtClean="0"/>
              <a:pPr/>
              <a:t>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FFD478-CF9D-4D2B-965E-8BE5DA3FEBA4}" type="slidenum">
              <a:rPr lang="en-US" smtClean="0"/>
              <a:pPr/>
              <a:t>‹#›</a:t>
            </a:fld>
            <a:endParaRPr lang="en-US"/>
          </a:p>
        </p:txBody>
      </p:sp>
      <p:cxnSp>
        <p:nvCxnSpPr>
          <p:cNvPr id="10" name="Straight Connector 9"/>
          <p:cNvCxnSpPr/>
          <p:nvPr/>
        </p:nvCxnSpPr>
        <p:spPr>
          <a:xfrm rot="5400000">
            <a:off x="146646" y="3353263"/>
            <a:ext cx="5080000" cy="1191"/>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randomBar dir="vert"/>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9214" y="6096000"/>
            <a:ext cx="5088636" cy="21336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582930" y="609600"/>
            <a:ext cx="5657850" cy="38608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7794" y="4673600"/>
            <a:ext cx="5543550" cy="1073149"/>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B17DDF-8E60-4B29-AD34-8EFECAC2E07F}" type="datetimeFigureOut">
              <a:rPr lang="en-US" smtClean="0"/>
              <a:pPr/>
              <a:t>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FFD478-CF9D-4D2B-965E-8BE5DA3FEBA4}" type="slidenum">
              <a:rPr lang="en-US" smtClean="0"/>
              <a:pPr/>
              <a:t>‹#›</a:t>
            </a:fld>
            <a:endParaRPr lang="en-US"/>
          </a:p>
        </p:txBody>
      </p:sp>
    </p:spTree>
  </p:cSld>
  <p:clrMapOvr>
    <a:masterClrMapping/>
  </p:clrMapOvr>
  <p:transition spd="med">
    <p:randomBar dir="vert"/>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6096000"/>
            <a:ext cx="5086350" cy="21336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71500" y="914400"/>
            <a:ext cx="5657850" cy="51816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686300" y="8278369"/>
            <a:ext cx="1600200" cy="486833"/>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F4B17DDF-8E60-4B29-AD34-8EFECAC2E07F}" type="datetimeFigureOut">
              <a:rPr lang="en-US" smtClean="0"/>
              <a:pPr/>
              <a:t>1/4/2016</a:t>
            </a:fld>
            <a:endParaRPr lang="en-US"/>
          </a:p>
        </p:txBody>
      </p:sp>
      <p:sp>
        <p:nvSpPr>
          <p:cNvPr id="5" name="Footer Placeholder 4"/>
          <p:cNvSpPr>
            <a:spLocks noGrp="1"/>
          </p:cNvSpPr>
          <p:nvPr>
            <p:ph type="ftr" sz="quarter" idx="3"/>
          </p:nvPr>
        </p:nvSpPr>
        <p:spPr>
          <a:xfrm>
            <a:off x="571500" y="8278369"/>
            <a:ext cx="3655402" cy="486833"/>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6" name="Slide Number Placeholder 5"/>
          <p:cNvSpPr>
            <a:spLocks noGrp="1"/>
          </p:cNvSpPr>
          <p:nvPr>
            <p:ph type="sldNum" sz="quarter" idx="4"/>
          </p:nvPr>
        </p:nvSpPr>
        <p:spPr>
          <a:xfrm>
            <a:off x="5715000" y="7583425"/>
            <a:ext cx="571500" cy="486833"/>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B1FFD478-CF9D-4D2B-965E-8BE5DA3FEBA4}" type="slidenum">
              <a:rPr lang="en-US" smtClean="0"/>
              <a:pPr/>
              <a:t>‹#›</a:t>
            </a:fld>
            <a:endParaRPr lang="en-US"/>
          </a:p>
        </p:txBody>
      </p:sp>
      <p:sp>
        <p:nvSpPr>
          <p:cNvPr id="8" name="Rectangle 7"/>
          <p:cNvSpPr/>
          <p:nvPr/>
        </p:nvSpPr>
        <p:spPr>
          <a:xfrm>
            <a:off x="582930" y="0"/>
            <a:ext cx="5657850" cy="50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2930" y="8229600"/>
            <a:ext cx="5657850" cy="365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Lst>
  <p:transition spd="med">
    <p:randomBar dir="vert"/>
  </p:transition>
  <p:timing>
    <p:tnLst>
      <p:par>
        <p:cTn id="1" dur="indefinite" restart="never" nodeType="tmRoot"/>
      </p:par>
    </p:tnLst>
  </p:timing>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6096000"/>
            <a:ext cx="5086350" cy="21336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71500" y="914400"/>
            <a:ext cx="5657850" cy="51816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686300" y="8278369"/>
            <a:ext cx="1600200" cy="486833"/>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F4B17DDF-8E60-4B29-AD34-8EFECAC2E07F}" type="datetimeFigureOut">
              <a:rPr lang="en-US" smtClean="0"/>
              <a:pPr/>
              <a:t>1/4/2016</a:t>
            </a:fld>
            <a:endParaRPr lang="en-US"/>
          </a:p>
        </p:txBody>
      </p:sp>
      <p:sp>
        <p:nvSpPr>
          <p:cNvPr id="5" name="Footer Placeholder 4"/>
          <p:cNvSpPr>
            <a:spLocks noGrp="1"/>
          </p:cNvSpPr>
          <p:nvPr>
            <p:ph type="ftr" sz="quarter" idx="3"/>
          </p:nvPr>
        </p:nvSpPr>
        <p:spPr>
          <a:xfrm>
            <a:off x="571500" y="8278369"/>
            <a:ext cx="3655402" cy="486833"/>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6" name="Slide Number Placeholder 5"/>
          <p:cNvSpPr>
            <a:spLocks noGrp="1"/>
          </p:cNvSpPr>
          <p:nvPr>
            <p:ph type="sldNum" sz="quarter" idx="4"/>
          </p:nvPr>
        </p:nvSpPr>
        <p:spPr>
          <a:xfrm>
            <a:off x="5715000" y="7583425"/>
            <a:ext cx="571500" cy="486833"/>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B1FFD478-CF9D-4D2B-965E-8BE5DA3FEBA4}" type="slidenum">
              <a:rPr lang="en-US" smtClean="0"/>
              <a:pPr/>
              <a:t>‹#›</a:t>
            </a:fld>
            <a:endParaRPr lang="en-US"/>
          </a:p>
        </p:txBody>
      </p:sp>
      <p:sp>
        <p:nvSpPr>
          <p:cNvPr id="8" name="Rectangle 7"/>
          <p:cNvSpPr/>
          <p:nvPr/>
        </p:nvSpPr>
        <p:spPr>
          <a:xfrm>
            <a:off x="582930" y="0"/>
            <a:ext cx="5657850" cy="50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2930" y="8229600"/>
            <a:ext cx="5657850" cy="365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4656129"/>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transition spd="med">
    <p:randomBar dir="vert"/>
  </p:transition>
  <p:timing>
    <p:tnLst>
      <p:par>
        <p:cTn id="1" dur="indefinite" restart="never" nodeType="tmRoot"/>
      </p:par>
    </p:tnLst>
  </p:timing>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6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91.jpeg"/></Relationships>
</file>

<file path=ppt/slides/_rels/slide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6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0" y="1219200"/>
            <a:ext cx="6858000" cy="1219200"/>
          </a:xfrm>
        </p:spPr>
        <p:txBody>
          <a:bodyPr/>
          <a:lstStyle/>
          <a:p>
            <a:pPr algn="ctr"/>
            <a:r>
              <a:rPr lang="fa-IR" sz="4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2700000" algn="tl">
                    <a:srgbClr val="000000">
                      <a:alpha val="43137"/>
                    </a:srgbClr>
                  </a:outerShdw>
                </a:effectLst>
                <a:latin typeface="IranNastaliq" pitchFamily="18" charset="0"/>
                <a:cs typeface="B Nazanin" pitchFamily="2" charset="-78"/>
              </a:rPr>
              <a:t>مهندسان مشاور سی سخت</a:t>
            </a:r>
            <a:endParaRPr lang="en-US" sz="4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2700000" algn="tl">
                  <a:srgbClr val="000000">
                    <a:alpha val="43137"/>
                  </a:srgbClr>
                </a:outerShdw>
              </a:effectLst>
              <a:latin typeface="IranNastaliq" pitchFamily="18" charset="0"/>
              <a:cs typeface="B Nazanin" pitchFamily="2" charset="-78"/>
            </a:endParaRPr>
          </a:p>
        </p:txBody>
      </p:sp>
      <p:sp>
        <p:nvSpPr>
          <p:cNvPr id="3" name="Subtitle 2"/>
          <p:cNvSpPr>
            <a:spLocks noGrp="1"/>
          </p:cNvSpPr>
          <p:nvPr>
            <p:ph type="subTitle" idx="1"/>
          </p:nvPr>
        </p:nvSpPr>
        <p:spPr>
          <a:xfrm>
            <a:off x="0" y="4572000"/>
            <a:ext cx="6858000" cy="889000"/>
          </a:xfrm>
        </p:spPr>
        <p:txBody>
          <a:bodyPr>
            <a:normAutofit lnSpcReduction="10000"/>
          </a:bodyPr>
          <a:lstStyle/>
          <a:p>
            <a:pPr algn="ctr"/>
            <a:r>
              <a:rPr lang="en-US" spc="300" dirty="0" smtClean="0">
                <a:solidFill>
                  <a:schemeClr val="tx1"/>
                </a:solidFill>
                <a:effectLst>
                  <a:outerShdw blurRad="38100" dist="38100" dir="2700000" algn="tl">
                    <a:srgbClr val="000000">
                      <a:alpha val="43137"/>
                    </a:srgbClr>
                  </a:outerShdw>
                </a:effectLst>
                <a:latin typeface="Georgia" pitchFamily="18" charset="0"/>
              </a:rPr>
              <a:t>SISAKHT  CONSULTING  ENGINEERS</a:t>
            </a:r>
            <a:endParaRPr lang="en-US" spc="300" dirty="0">
              <a:solidFill>
                <a:schemeClr val="tx1"/>
              </a:solidFill>
              <a:effectLst>
                <a:outerShdw blurRad="38100" dist="38100" dir="2700000" algn="tl">
                  <a:srgbClr val="000000">
                    <a:alpha val="43137"/>
                  </a:srgbClr>
                </a:outerShdw>
              </a:effectLst>
              <a:latin typeface="Georgia" pitchFamily="18" charset="0"/>
            </a:endParaRPr>
          </a:p>
        </p:txBody>
      </p:sp>
      <p:sp>
        <p:nvSpPr>
          <p:cNvPr id="136194" name="Rectangle 2"/>
          <p:cNvSpPr>
            <a:spLocks noChangeArrowheads="1"/>
          </p:cNvSpPr>
          <p:nvPr/>
        </p:nvSpPr>
        <p:spPr bwMode="auto">
          <a:xfrm>
            <a:off x="0" y="8229601"/>
            <a:ext cx="68580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tab pos="292100" algn="l"/>
                <a:tab pos="2884488" algn="ctr"/>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B Nazanin" pitchFamily="2" charset="-78"/>
              </a:rPr>
              <a:t>    </a:t>
            </a:r>
            <a:r>
              <a:rPr kumimoji="0" lang="fa-IR" sz="1400" b="0" i="0" u="none" strike="noStrike" cap="none" normalizeH="0" baseline="0" dirty="0" smtClean="0">
                <a:ln>
                  <a:noFill/>
                </a:ln>
                <a:solidFill>
                  <a:schemeClr val="tx1"/>
                </a:solidFill>
                <a:effectLst/>
                <a:latin typeface="Arial" pitchFamily="34" charset="0"/>
                <a:ea typeface="Times New Roman" pitchFamily="18" charset="0"/>
                <a:cs typeface="B Nazanin" pitchFamily="2" charset="-78"/>
              </a:rPr>
              <a:t>تهران/ ميدان ونك، خيابان شهيد خدامي، خيابان آفتاب، ساختمان آفتاب، طبقه اول اداري، واحد شماره7</a:t>
            </a:r>
            <a:endParaRPr kumimoji="0" lang="fa-I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6196" name="Rectangle 4"/>
          <p:cNvSpPr>
            <a:spLocks noChangeArrowheads="1"/>
          </p:cNvSpPr>
          <p:nvPr/>
        </p:nvSpPr>
        <p:spPr bwMode="auto">
          <a:xfrm>
            <a:off x="1"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36198" name="Rectangle 6"/>
          <p:cNvSpPr>
            <a:spLocks noChangeArrowheads="1"/>
          </p:cNvSpPr>
          <p:nvPr/>
        </p:nvSpPr>
        <p:spPr bwMode="auto">
          <a:xfrm>
            <a:off x="0" y="8534401"/>
            <a:ext cx="68580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tab pos="687388" algn="ctr"/>
                <a:tab pos="3254375" algn="l"/>
                <a:tab pos="4108450" algn="ctr"/>
              </a:tabLst>
            </a:pPr>
            <a:r>
              <a:rPr kumimoji="0" lang="fa-IR" sz="1400" b="0" i="0" u="none" strike="noStrike" cap="none" normalizeH="0" baseline="0" dirty="0" smtClean="0">
                <a:ln>
                  <a:noFill/>
                </a:ln>
                <a:solidFill>
                  <a:schemeClr val="tx1"/>
                </a:solidFill>
                <a:effectLst/>
                <a:latin typeface="Arial" pitchFamily="34" charset="0"/>
                <a:ea typeface="Times New Roman" pitchFamily="18" charset="0"/>
                <a:cs typeface="B Nazanin" pitchFamily="2" charset="-78"/>
              </a:rPr>
              <a:t>	</a:t>
            </a: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B Nazanin" pitchFamily="2" charset="-78"/>
              </a:rPr>
              <a:t>   </a:t>
            </a:r>
            <a:r>
              <a:rPr kumimoji="0" lang="en-US" sz="1400" b="0" i="0" u="none" strike="noStrike" cap="none" normalizeH="0" dirty="0" smtClean="0">
                <a:ln>
                  <a:noFill/>
                </a:ln>
                <a:solidFill>
                  <a:schemeClr val="tx1"/>
                </a:solidFill>
                <a:effectLst/>
                <a:latin typeface="Arial" pitchFamily="34" charset="0"/>
                <a:ea typeface="Times New Roman" pitchFamily="18" charset="0"/>
                <a:cs typeface="B Nazanin" pitchFamily="2" charset="-78"/>
              </a:rPr>
              <a:t> </a:t>
            </a:r>
            <a:r>
              <a:rPr kumimoji="0" lang="fa-IR" sz="1400" b="0" i="0" u="none" strike="noStrike" cap="none" normalizeH="0" baseline="0" dirty="0" smtClean="0">
                <a:ln>
                  <a:noFill/>
                </a:ln>
                <a:solidFill>
                  <a:schemeClr val="tx1"/>
                </a:solidFill>
                <a:effectLst/>
                <a:latin typeface="Arial" pitchFamily="34" charset="0"/>
                <a:ea typeface="Times New Roman" pitchFamily="18" charset="0"/>
                <a:cs typeface="B Nazanin" pitchFamily="2" charset="-78"/>
              </a:rPr>
              <a:t>تلفن:  2-  88055861</a:t>
            </a: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B Nazanin" pitchFamily="2" charset="-78"/>
              </a:rPr>
              <a:t> / </a:t>
            </a:r>
            <a:r>
              <a:rPr kumimoji="0" lang="fa-IR" sz="1400" b="0" i="0" u="none" strike="noStrike" cap="none" normalizeH="0" baseline="0" dirty="0" smtClean="0">
                <a:ln>
                  <a:noFill/>
                </a:ln>
                <a:solidFill>
                  <a:schemeClr val="tx1"/>
                </a:solidFill>
                <a:effectLst/>
                <a:latin typeface="Arial" pitchFamily="34" charset="0"/>
                <a:ea typeface="Times New Roman" pitchFamily="18" charset="0"/>
                <a:cs typeface="B Nazanin" pitchFamily="2" charset="-78"/>
              </a:rPr>
              <a:t>نمابر: 88032656	  </a:t>
            </a:r>
            <a:endParaRPr kumimoji="0" lang="fa-I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6199" name="Rectangle 7"/>
          <p:cNvSpPr>
            <a:spLocks noChangeArrowheads="1"/>
          </p:cNvSpPr>
          <p:nvPr/>
        </p:nvSpPr>
        <p:spPr bwMode="auto">
          <a:xfrm>
            <a:off x="0" y="8836225"/>
            <a:ext cx="68580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tab pos="866775" algn="ctr"/>
                <a:tab pos="4017963" algn="ctr"/>
              </a:tabLst>
            </a:pPr>
            <a:r>
              <a:rPr kumimoji="0" lang="fa-IR" sz="1400" b="0" i="0" u="none" strike="noStrike" cap="none" normalizeH="0" baseline="0" dirty="0" smtClean="0">
                <a:ln>
                  <a:noFill/>
                </a:ln>
                <a:solidFill>
                  <a:schemeClr val="tx1"/>
                </a:solidFill>
                <a:effectLst/>
                <a:latin typeface="Arial" pitchFamily="34" charset="0"/>
                <a:ea typeface="Times New Roman" pitchFamily="18" charset="0"/>
                <a:cs typeface="B Nazanin" pitchFamily="2" charset="-78"/>
              </a:rPr>
              <a:t>  </a:t>
            </a: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B Nazanin" pitchFamily="2" charset="-78"/>
              </a:rPr>
              <a:t> </a:t>
            </a:r>
            <a:r>
              <a:rPr kumimoji="0" lang="fa-IR" sz="1400" b="0" i="0" u="none" strike="noStrike" cap="none" normalizeH="0" baseline="0" dirty="0" smtClean="0">
                <a:ln>
                  <a:noFill/>
                </a:ln>
                <a:solidFill>
                  <a:schemeClr val="tx1"/>
                </a:solidFill>
                <a:effectLst/>
                <a:latin typeface="Arial" pitchFamily="34" charset="0"/>
                <a:ea typeface="Times New Roman" pitchFamily="18" charset="0"/>
                <a:cs typeface="B Nazanin" pitchFamily="2" charset="-78"/>
              </a:rPr>
              <a:t>  كد پستي: 15783- 19948	                    پست الكترونيك: </a:t>
            </a:r>
            <a:r>
              <a:rPr lang="en-US" sz="1200" dirty="0" smtClean="0">
                <a:latin typeface="Georgia" pitchFamily="18" charset="0"/>
                <a:ea typeface="Times New Roman" pitchFamily="18" charset="0"/>
                <a:cs typeface="B Nazanin" pitchFamily="2" charset="-78"/>
              </a:rPr>
              <a:t>i</a:t>
            </a:r>
            <a:r>
              <a:rPr kumimoji="0" lang="en-US" sz="1200" b="0" i="0" u="none" strike="noStrike" cap="none" normalizeH="0" baseline="0" dirty="0" smtClean="0">
                <a:ln>
                  <a:noFill/>
                </a:ln>
                <a:solidFill>
                  <a:schemeClr val="tx1"/>
                </a:solidFill>
                <a:effectLst/>
                <a:latin typeface="Georgia" pitchFamily="18" charset="0"/>
                <a:ea typeface="Times New Roman" pitchFamily="18" charset="0"/>
                <a:cs typeface="B Nazanin" pitchFamily="2" charset="-78"/>
              </a:rPr>
              <a:t>nfo@sisakht.com ,sisakht.cons@gmail.com</a:t>
            </a:r>
            <a:endParaRPr kumimoji="0" lang="en-US" sz="1200" b="0" i="0" u="none" strike="noStrike" cap="none" normalizeH="0" baseline="0" dirty="0" smtClean="0">
              <a:ln>
                <a:noFill/>
              </a:ln>
              <a:solidFill>
                <a:schemeClr val="tx1"/>
              </a:solidFill>
              <a:effectLst/>
              <a:latin typeface="Georgia" pitchFamily="18" charset="0"/>
              <a:cs typeface="Arial" pitchFamily="34" charset="0"/>
            </a:endParaRPr>
          </a:p>
        </p:txBody>
      </p:sp>
      <p:pic>
        <p:nvPicPr>
          <p:cNvPr id="11" name="Picture 10" descr="Arm"/>
          <p:cNvPicPr>
            <a:picLocks noChangeAspect="1" noChangeArrowheads="1"/>
          </p:cNvPicPr>
          <p:nvPr/>
        </p:nvPicPr>
        <p:blipFill>
          <a:blip r:embed="rId4" cstate="print">
            <a:clrChange>
              <a:clrFrom>
                <a:srgbClr val="FEFEFE"/>
              </a:clrFrom>
              <a:clrTo>
                <a:srgbClr val="FEFEFE">
                  <a:alpha val="0"/>
                </a:srgbClr>
              </a:clrTo>
            </a:clrChange>
            <a:biLevel thresh="50000"/>
            <a:lum contrast="40000"/>
          </a:blip>
          <a:srcRect l="8072" t="13148" r="8968" b="14297"/>
          <a:stretch>
            <a:fillRect/>
          </a:stretch>
        </p:blipFill>
        <p:spPr bwMode="auto">
          <a:xfrm>
            <a:off x="2519037" y="2895601"/>
            <a:ext cx="1819927" cy="13917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6201" name="Picture 9" descr="C:\Users\yatame.SISAKHT\Desktop\arm-(resized)_jpg.jpg"/>
          <p:cNvPicPr>
            <a:picLocks noChangeAspect="1" noChangeArrowheads="1"/>
          </p:cNvPicPr>
          <p:nvPr/>
        </p:nvPicPr>
        <p:blipFill>
          <a:blip r:embed="rId5" cstate="print"/>
          <a:srcRect r="-4495"/>
          <a:stretch>
            <a:fillRect/>
          </a:stretch>
        </p:blipFill>
        <p:spPr bwMode="auto">
          <a:xfrm>
            <a:off x="1600200" y="5811938"/>
            <a:ext cx="1463040" cy="1701209"/>
          </a:xfrm>
          <a:prstGeom prst="rect">
            <a:avLst/>
          </a:prstGeom>
          <a:noFill/>
          <a:ln>
            <a:noFill/>
          </a:ln>
        </p:spPr>
      </p:pic>
      <p:pic>
        <p:nvPicPr>
          <p:cNvPr id="136202" name="Picture 10" descr="9001-edited"/>
          <p:cNvPicPr>
            <a:picLocks noChangeAspect="1" noChangeArrowheads="1"/>
          </p:cNvPicPr>
          <p:nvPr/>
        </p:nvPicPr>
        <p:blipFill>
          <a:blip r:embed="rId6" cstate="print"/>
          <a:srcRect r="5311" b="3786"/>
          <a:stretch>
            <a:fillRect/>
          </a:stretch>
        </p:blipFill>
        <p:spPr bwMode="auto">
          <a:xfrm>
            <a:off x="3678563" y="6598747"/>
            <a:ext cx="1320802" cy="914400"/>
          </a:xfrm>
          <a:prstGeom prst="rect">
            <a:avLst/>
          </a:prstGeom>
          <a:noFill/>
          <a:ln>
            <a:noFill/>
          </a:ln>
        </p:spPr>
      </p:pic>
    </p:spTree>
    <p:extLst>
      <p:ext uri="{BB962C8B-B14F-4D97-AF65-F5344CB8AC3E}">
        <p14:creationId xmlns:p14="http://schemas.microsoft.com/office/powerpoint/2010/main" val="3963322262"/>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FFFFF"/>
              </a:clrFrom>
              <a:clrTo>
                <a:srgbClr val="FFFFFF">
                  <a:alpha val="0"/>
                </a:srgbClr>
              </a:clrTo>
            </a:clrChange>
            <a:grayscl/>
          </a:blip>
          <a:stretch>
            <a:fillRect/>
          </a:stretch>
        </p:blipFill>
        <p:spPr>
          <a:xfrm>
            <a:off x="12290" y="0"/>
            <a:ext cx="6845710" cy="9144000"/>
          </a:xfrm>
          <a:prstGeom prst="rect">
            <a:avLst/>
          </a:prstGeom>
          <a:noFill/>
          <a:ln w="9525">
            <a:noFill/>
            <a:miter lim="800000"/>
            <a:headEnd/>
            <a:tailEnd/>
          </a:ln>
        </p:spPr>
      </p:pic>
    </p:spTree>
    <p:extLst>
      <p:ext uri="{BB962C8B-B14F-4D97-AF65-F5344CB8AC3E}">
        <p14:creationId xmlns:p14="http://schemas.microsoft.com/office/powerpoint/2010/main" val="3910961258"/>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lum/>
            <a:clrChange>
              <a:clrFrom>
                <a:srgbClr val="FFFFFF"/>
              </a:clrFrom>
              <a:clrTo>
                <a:srgbClr val="FFFFFF">
                  <a:alpha val="0"/>
                </a:srgbClr>
              </a:clrTo>
            </a:clrChange>
            <a:extLst>
              <a:ext uri="{28A0092B-C50C-407E-A947-70E740481C1C}">
                <a14:useLocalDpi xmlns:a14="http://schemas.microsoft.com/office/drawing/2010/main" val="0"/>
              </a:ext>
            </a:extLst>
          </a:blip>
          <a:srcRect r="1332"/>
          <a:stretch/>
        </p:blipFill>
        <p:spPr bwMode="auto">
          <a:xfrm>
            <a:off x="0" y="0"/>
            <a:ext cx="6858000" cy="91440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2617607"/>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8370" name="Picture 2" descr="Untitled001"/>
          <p:cNvPicPr>
            <a:picLocks noChangeAspect="1" noChangeArrowheads="1"/>
          </p:cNvPicPr>
          <p:nvPr/>
        </p:nvPicPr>
        <p:blipFill>
          <a:blip r:embed="rId2" cstate="print">
            <a:lum/>
            <a:clrChange>
              <a:clrFrom>
                <a:srgbClr val="FFFFFF"/>
              </a:clrFrom>
              <a:clrTo>
                <a:srgbClr val="FFFFFF">
                  <a:alpha val="0"/>
                </a:srgbClr>
              </a:clrTo>
            </a:clrChange>
            <a:extLst>
              <a:ext uri="{BEBA8EAE-BF5A-486C-A8C5-ECC9F3942E4B}">
                <a14:imgProps xmlns:a14="http://schemas.microsoft.com/office/drawing/2010/main">
                  <a14:imgLayer r:embed="rId3">
                    <a14:imgEffect>
                      <a14:artisticFilmGrain/>
                    </a14:imgEffect>
                  </a14:imgLayer>
                </a14:imgProps>
              </a:ext>
            </a:extLst>
          </a:blip>
          <a:srcRect l="1250" t="1431" r="1250"/>
          <a:stretch>
            <a:fillRect/>
          </a:stretch>
        </p:blipFill>
        <p:spPr bwMode="auto">
          <a:xfrm>
            <a:off x="0" y="0"/>
            <a:ext cx="6858000" cy="9143999"/>
          </a:xfrm>
          <a:prstGeom prst="rect">
            <a:avLst/>
          </a:prstGeom>
          <a:noFill/>
          <a:ln w="9525">
            <a:noFill/>
            <a:miter lim="800000"/>
            <a:headEnd/>
            <a:tailEnd/>
          </a:ln>
        </p:spPr>
      </p:pic>
    </p:spTree>
  </p:cSld>
  <p:clrMapOvr>
    <a:masterClrMapping/>
  </p:clrMapOvr>
  <p:transition spd="med">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3" descr="C:\Documents and Settings\yatame\Desktop\معاونت راهبردی.jpg"/>
          <p:cNvPicPr>
            <a:picLocks noChangeAspect="1" noChangeArrowheads="1"/>
          </p:cNvPicPr>
          <p:nvPr/>
        </p:nvPicPr>
        <p:blipFill>
          <a:blip r:embed="rId2" cstate="print">
            <a:clrChange>
              <a:clrFrom>
                <a:srgbClr val="FFFFFF"/>
              </a:clrFrom>
              <a:clrTo>
                <a:srgbClr val="FFFFFF">
                  <a:alpha val="0"/>
                </a:srgbClr>
              </a:clrTo>
            </a:clrChange>
            <a:lum/>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840180"/>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 name="Picture 2" descr="X:\Sisakht  Consulting  Engineers (Resume)\آخرین تمدیدیه.jpg"/>
          <p:cNvPicPr>
            <a:picLocks noChangeAspect="1" noChangeArrowheads="1"/>
          </p:cNvPicPr>
          <p:nvPr/>
        </p:nvPicPr>
        <p:blipFill>
          <a:blip r:embed="rId2" cstate="print">
            <a:lum/>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0"/>
            <a:ext cx="6858000" cy="9144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099542"/>
      </p:ext>
    </p:extLst>
  </p:cSld>
  <p:clrMapOvr>
    <a:masterClrMapping/>
  </p:clrMapOvr>
  <p:transition spd="med">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p:cNvPicPr>
            <a:picLocks noChangeAspect="1"/>
          </p:cNvPicPr>
          <p:nvPr/>
        </p:nvPicPr>
        <p:blipFill>
          <a:blip r:embed="rId2" cstate="print">
            <a:clrChange>
              <a:clrFrom>
                <a:srgbClr val="FFFFFF"/>
              </a:clrFrom>
              <a:clrTo>
                <a:srgbClr val="FFFFFF">
                  <a:alpha val="0"/>
                </a:srgbClr>
              </a:clrTo>
            </a:clrChange>
            <a:lum/>
            <a:extLst>
              <a:ext uri="{28A0092B-C50C-407E-A947-70E740481C1C}">
                <a14:useLocalDpi xmlns:a14="http://schemas.microsoft.com/office/drawing/2010/main" val="0"/>
              </a:ext>
            </a:extLst>
          </a:blip>
          <a:stretch>
            <a:fillRect/>
          </a:stretch>
        </p:blipFill>
        <p:spPr>
          <a:xfrm>
            <a:off x="1" y="0"/>
            <a:ext cx="6858000" cy="9144000"/>
          </a:xfrm>
          <a:prstGeom prst="rect">
            <a:avLst/>
          </a:prstGeom>
          <a:noFill/>
          <a:ln w="9525">
            <a:noFill/>
            <a:miter lim="800000"/>
            <a:headEnd/>
            <a:tailEnd/>
          </a:ln>
        </p:spPr>
      </p:pic>
    </p:spTree>
    <p:extLst>
      <p:ext uri="{BB962C8B-B14F-4D97-AF65-F5344CB8AC3E}">
        <p14:creationId xmlns:p14="http://schemas.microsoft.com/office/powerpoint/2010/main" val="883305930"/>
      </p:ext>
    </p:extLst>
  </p:cSld>
  <p:clrMapOvr>
    <a:masterClrMapping/>
  </p:clrMapOvr>
  <p:transition spd="med">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0"/>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9393" name="Picture 1" descr="cert-scann"/>
          <p:cNvPicPr>
            <a:picLocks noChangeAspect="1" noChangeArrowheads="1"/>
          </p:cNvPicPr>
          <p:nvPr/>
        </p:nvPicPr>
        <p:blipFill>
          <a:blip r:embed="rId2" cstate="print"/>
          <a:srcRect/>
          <a:stretch>
            <a:fillRect/>
          </a:stretch>
        </p:blipFill>
        <p:spPr bwMode="auto">
          <a:xfrm>
            <a:off x="0" y="0"/>
            <a:ext cx="6858000" cy="9143999"/>
          </a:xfrm>
          <a:prstGeom prst="rect">
            <a:avLst/>
          </a:prstGeom>
          <a:noFill/>
        </p:spPr>
      </p:pic>
    </p:spTree>
  </p:cSld>
  <p:clrMapOvr>
    <a:masterClrMapping/>
  </p:clrMapOvr>
  <p:transition spd="med">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Untitled004-COLOR"/>
          <p:cNvPicPr>
            <a:picLocks noChangeAspect="1" noChangeArrowheads="1"/>
          </p:cNvPicPr>
          <p:nvPr/>
        </p:nvPicPr>
        <p:blipFill>
          <a:blip r:embed="rId2" cstate="print"/>
          <a:srcRect l="5166" t="4131" r="5514" b="4970"/>
          <a:stretch>
            <a:fillRect/>
          </a:stretch>
        </p:blipFill>
        <p:spPr bwMode="auto">
          <a:xfrm>
            <a:off x="0" y="0"/>
            <a:ext cx="6858000" cy="9144000"/>
          </a:xfrm>
          <a:prstGeom prst="rect">
            <a:avLst/>
          </a:prstGeom>
          <a:noFill/>
          <a:ln w="9525">
            <a:noFill/>
            <a:miter lim="800000"/>
            <a:headEnd/>
            <a:tailEnd/>
          </a:ln>
        </p:spPr>
      </p:pic>
    </p:spTree>
  </p:cSld>
  <p:clrMapOvr>
    <a:masterClrMapping/>
  </p:clrMapOvr>
  <p:transition spd="med">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Untitled004-COLOR"/>
          <p:cNvPicPr>
            <a:picLocks noChangeAspect="1" noChangeArrowheads="1"/>
          </p:cNvPicPr>
          <p:nvPr/>
        </p:nvPicPr>
        <p:blipFill>
          <a:blip r:embed="rId2" cstate="print"/>
          <a:srcRect l="5166" t="4131" r="5514" b="4970"/>
          <a:stretch>
            <a:fillRect/>
          </a:stretch>
        </p:blipFill>
        <p:spPr bwMode="auto">
          <a:xfrm>
            <a:off x="342900" y="381000"/>
            <a:ext cx="6172200" cy="8382000"/>
          </a:xfrm>
          <a:prstGeom prst="rect">
            <a:avLst/>
          </a:prstGeom>
          <a:noFill/>
          <a:ln w="9525">
            <a:noFill/>
            <a:miter lim="800000"/>
            <a:headEnd/>
            <a:tailEnd/>
          </a:ln>
        </p:spPr>
      </p:pic>
      <p:pic>
        <p:nvPicPr>
          <p:cNvPr id="1026" name="Picture 2" descr="X:\Ram\Yatame\resume\S45C-511110507340.jpg"/>
          <p:cNvPicPr>
            <a:picLocks noChangeAspect="1" noChangeArrowheads="1"/>
          </p:cNvPicPr>
          <p:nvPr/>
        </p:nvPicPr>
        <p:blipFill rotWithShape="1">
          <a:blip r:embed="rId3" cstate="print"/>
          <a:srcRect l="602" t="416" r="602" b="452"/>
          <a:stretch/>
        </p:blipFill>
        <p:spPr bwMode="auto">
          <a:xfrm>
            <a:off x="0" y="0"/>
            <a:ext cx="6857999" cy="9144000"/>
          </a:xfrm>
          <a:prstGeom prst="rect">
            <a:avLst/>
          </a:prstGeom>
          <a:noFill/>
        </p:spPr>
      </p:pic>
    </p:spTree>
    <p:extLst>
      <p:ext uri="{BB962C8B-B14F-4D97-AF65-F5344CB8AC3E}">
        <p14:creationId xmlns:p14="http://schemas.microsoft.com/office/powerpoint/2010/main" val="2021732544"/>
      </p:ext>
    </p:extLst>
  </p:cSld>
  <p:clrMapOvr>
    <a:masterClrMapping/>
  </p:clrMapOvr>
  <p:transition spd="med">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Sisakht  Consulting  Engineers (Resume)\ISO 2.jpg"/>
          <p:cNvPicPr>
            <a:picLocks noChangeAspect="1" noChangeArrowheads="1"/>
          </p:cNvPicPr>
          <p:nvPr/>
        </p:nvPicPr>
        <p:blipFill>
          <a:blip r:embed="rId2" cstate="print"/>
          <a:srcRect/>
          <a:stretch>
            <a:fillRect/>
          </a:stretch>
        </p:blipFill>
        <p:spPr bwMode="auto">
          <a:xfrm>
            <a:off x="0" y="-304800"/>
            <a:ext cx="6858000" cy="9481883"/>
          </a:xfrm>
          <a:prstGeom prst="rect">
            <a:avLst/>
          </a:prstGeom>
          <a:noFill/>
        </p:spPr>
      </p:pic>
    </p:spTree>
  </p:cSld>
  <p:clrMapOvr>
    <a:masterClrMapping/>
  </p:clrMapOvr>
  <p:transition spd="med">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
          <p:cNvSpPr>
            <a:spLocks noChangeArrowheads="1"/>
          </p:cNvSpPr>
          <p:nvPr/>
        </p:nvSpPr>
        <p:spPr bwMode="auto">
          <a:xfrm>
            <a:off x="0" y="609601"/>
            <a:ext cx="6553200" cy="412420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None/>
              <a:tabLst/>
            </a:pPr>
            <a:r>
              <a:rPr kumimoji="0" lang="fa-IR" sz="3600" i="0"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B Nazanin" pitchFamily="2" charset="-78"/>
              </a:rPr>
              <a:t>فهرســــــت</a:t>
            </a:r>
            <a:endParaRPr kumimoji="0" lang="en-US" sz="3600" i="0"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B Nazanin" pitchFamily="2" charset="-78"/>
            </a:endParaRPr>
          </a:p>
          <a:p>
            <a:pPr algn="r" rtl="1" eaLnBrk="0" fontAlgn="base" hangingPunct="0">
              <a:lnSpc>
                <a:spcPct val="150000"/>
              </a:lnSpc>
              <a:spcBef>
                <a:spcPct val="0"/>
              </a:spcBef>
              <a:spcAft>
                <a:spcPct val="0"/>
              </a:spcAft>
            </a:pPr>
            <a:r>
              <a:rPr lang="fa-IR" sz="1600" dirty="0" smtClean="0">
                <a:latin typeface="Arial" pitchFamily="34" charset="0"/>
                <a:ea typeface="Times New Roman" pitchFamily="18" charset="0"/>
                <a:cs typeface="B Nazanin" pitchFamily="2" charset="-78"/>
              </a:rPr>
              <a:t>مقدمه</a:t>
            </a:r>
            <a:r>
              <a:rPr lang="en-US" sz="1600" dirty="0" smtClean="0">
                <a:latin typeface="Arial" pitchFamily="34" charset="0"/>
                <a:ea typeface="Times New Roman" pitchFamily="18" charset="0"/>
                <a:cs typeface="B Nazanin" pitchFamily="2" charset="-78"/>
              </a:rPr>
              <a:t>   </a:t>
            </a:r>
          </a:p>
          <a:p>
            <a:pPr algn="r" rtl="1" eaLnBrk="0" fontAlgn="base" hangingPunct="0">
              <a:lnSpc>
                <a:spcPct val="150000"/>
              </a:lnSpc>
              <a:spcBef>
                <a:spcPct val="0"/>
              </a:spcBef>
              <a:spcAft>
                <a:spcPct val="0"/>
              </a:spcAft>
            </a:pPr>
            <a:r>
              <a:rPr lang="fa-IR" sz="1600" dirty="0" smtClean="0">
                <a:latin typeface="Arial" pitchFamily="34" charset="0"/>
                <a:ea typeface="Times New Roman" pitchFamily="18" charset="0"/>
                <a:cs typeface="B Nazanin" pitchFamily="2" charset="-78"/>
              </a:rPr>
              <a:t>1- اطلاعات كلي </a:t>
            </a:r>
            <a:endParaRPr lang="en-US" sz="1600" dirty="0" smtClean="0">
              <a:latin typeface="Arial" pitchFamily="34" charset="0"/>
              <a:ea typeface="Times New Roman" pitchFamily="18" charset="0"/>
              <a:cs typeface="B Nazanin" pitchFamily="2" charset="-78"/>
            </a:endParaRPr>
          </a:p>
          <a:p>
            <a:pPr algn="r" rtl="1" eaLnBrk="0" fontAlgn="base" hangingPunct="0">
              <a:lnSpc>
                <a:spcPct val="150000"/>
              </a:lnSpc>
              <a:spcBef>
                <a:spcPct val="0"/>
              </a:spcBef>
              <a:spcAft>
                <a:spcPct val="0"/>
              </a:spcAft>
            </a:pPr>
            <a:r>
              <a:rPr lang="fa-IR" sz="1600" dirty="0" smtClean="0">
                <a:latin typeface="Arial" pitchFamily="34" charset="0"/>
                <a:ea typeface="Times New Roman" pitchFamily="18" charset="0"/>
                <a:cs typeface="B Nazanin" pitchFamily="2" charset="-78"/>
              </a:rPr>
              <a:t>2- ساختار سازماني</a:t>
            </a:r>
            <a:endParaRPr lang="en-US" sz="1600" dirty="0" smtClean="0">
              <a:latin typeface="Arial" pitchFamily="34" charset="0"/>
              <a:ea typeface="Times New Roman" pitchFamily="18" charset="0"/>
              <a:cs typeface="B Nazanin" pitchFamily="2" charset="-78"/>
            </a:endParaRPr>
          </a:p>
          <a:p>
            <a:pPr algn="r" rtl="1" eaLnBrk="0" fontAlgn="base" hangingPunct="0">
              <a:lnSpc>
                <a:spcPct val="150000"/>
              </a:lnSpc>
              <a:spcBef>
                <a:spcPct val="0"/>
              </a:spcBef>
              <a:spcAft>
                <a:spcPct val="0"/>
              </a:spcAft>
            </a:pPr>
            <a:r>
              <a:rPr lang="en-US" sz="1600" dirty="0" smtClean="0">
                <a:latin typeface="Arial" pitchFamily="34" charset="0"/>
                <a:ea typeface="Times New Roman" pitchFamily="18" charset="0"/>
                <a:cs typeface="B Nazanin" pitchFamily="2" charset="-78"/>
              </a:rPr>
              <a:t> </a:t>
            </a:r>
            <a:r>
              <a:rPr lang="fa-IR" sz="1600" dirty="0" smtClean="0">
                <a:latin typeface="Arial" pitchFamily="34" charset="0"/>
                <a:ea typeface="Times New Roman" pitchFamily="18" charset="0"/>
                <a:cs typeface="B Nazanin" pitchFamily="2" charset="-78"/>
              </a:rPr>
              <a:t>  2-1- افراد كليدي</a:t>
            </a:r>
            <a:endParaRPr lang="en-US" sz="1600" dirty="0" smtClean="0">
              <a:latin typeface="Arial" pitchFamily="34" charset="0"/>
              <a:ea typeface="Times New Roman" pitchFamily="18" charset="0"/>
              <a:cs typeface="B Nazanin" pitchFamily="2" charset="-78"/>
            </a:endParaRPr>
          </a:p>
          <a:p>
            <a:pPr algn="r" rtl="1" eaLnBrk="0" fontAlgn="base" hangingPunct="0">
              <a:lnSpc>
                <a:spcPct val="150000"/>
              </a:lnSpc>
              <a:spcBef>
                <a:spcPct val="0"/>
              </a:spcBef>
              <a:spcAft>
                <a:spcPct val="0"/>
              </a:spcAft>
            </a:pPr>
            <a:r>
              <a:rPr lang="fa-IR" sz="1600" dirty="0" smtClean="0">
                <a:latin typeface="Arial" pitchFamily="34" charset="0"/>
                <a:ea typeface="Times New Roman" pitchFamily="18" charset="0"/>
                <a:cs typeface="B Nazanin" pitchFamily="2" charset="-78"/>
              </a:rPr>
              <a:t>   2-2- چارت سازماني</a:t>
            </a:r>
            <a:endParaRPr lang="en-US" sz="1600" dirty="0" smtClean="0">
              <a:latin typeface="Arial" pitchFamily="34" charset="0"/>
              <a:ea typeface="Times New Roman" pitchFamily="18" charset="0"/>
              <a:cs typeface="B Nazanin" pitchFamily="2" charset="-78"/>
            </a:endParaRPr>
          </a:p>
          <a:p>
            <a:pPr algn="r" rtl="1" eaLnBrk="0" fontAlgn="base" hangingPunct="0">
              <a:lnSpc>
                <a:spcPct val="150000"/>
              </a:lnSpc>
              <a:spcBef>
                <a:spcPct val="0"/>
              </a:spcBef>
              <a:spcAft>
                <a:spcPct val="0"/>
              </a:spcAft>
            </a:pPr>
            <a:r>
              <a:rPr lang="fa-IR" sz="1600" dirty="0" smtClean="0">
                <a:latin typeface="Arial" pitchFamily="34" charset="0"/>
                <a:ea typeface="Times New Roman" pitchFamily="18" charset="0"/>
                <a:cs typeface="B Nazanin" pitchFamily="2" charset="-78"/>
              </a:rPr>
              <a:t>   2-3- عضويتها و تاييديه ها </a:t>
            </a:r>
            <a:endParaRPr lang="en-US" sz="1600" dirty="0" smtClean="0">
              <a:latin typeface="Arial" pitchFamily="34" charset="0"/>
              <a:ea typeface="Times New Roman" pitchFamily="18" charset="0"/>
              <a:cs typeface="B Nazanin" pitchFamily="2" charset="-78"/>
            </a:endParaRPr>
          </a:p>
          <a:p>
            <a:pPr algn="r" rtl="1" eaLnBrk="0" fontAlgn="base" hangingPunct="0">
              <a:lnSpc>
                <a:spcPct val="150000"/>
              </a:lnSpc>
              <a:spcBef>
                <a:spcPct val="0"/>
              </a:spcBef>
              <a:spcAft>
                <a:spcPct val="0"/>
              </a:spcAft>
            </a:pPr>
            <a:r>
              <a:rPr lang="fa-IR" sz="1600" dirty="0" smtClean="0">
                <a:latin typeface="Arial" pitchFamily="34" charset="0"/>
                <a:ea typeface="Times New Roman" pitchFamily="18" charset="0"/>
                <a:cs typeface="B Nazanin" pitchFamily="2" charset="-78"/>
              </a:rPr>
              <a:t>3- سوابق كاري</a:t>
            </a:r>
            <a:endParaRPr lang="en-US" sz="1600" dirty="0" smtClean="0">
              <a:latin typeface="Arial" pitchFamily="34" charset="0"/>
              <a:ea typeface="Times New Roman" pitchFamily="18" charset="0"/>
              <a:cs typeface="B Nazanin" pitchFamily="2" charset="-78"/>
            </a:endParaRPr>
          </a:p>
          <a:p>
            <a:pPr algn="r" rtl="1" eaLnBrk="0" fontAlgn="base" hangingPunct="0">
              <a:lnSpc>
                <a:spcPct val="150000"/>
              </a:lnSpc>
              <a:spcBef>
                <a:spcPct val="0"/>
              </a:spcBef>
              <a:spcAft>
                <a:spcPct val="0"/>
              </a:spcAft>
            </a:pPr>
            <a:r>
              <a:rPr lang="fa-IR" sz="1600" dirty="0" smtClean="0">
                <a:latin typeface="Arial" pitchFamily="34" charset="0"/>
                <a:ea typeface="Times New Roman" pitchFamily="18" charset="0"/>
                <a:cs typeface="B Nazanin" pitchFamily="2" charset="-78"/>
              </a:rPr>
              <a:t>4- تصاویر</a:t>
            </a:r>
            <a:endParaRPr lang="en-US" sz="1600" dirty="0" smtClean="0">
              <a:latin typeface="Arial" pitchFamily="34" charset="0"/>
              <a:ea typeface="Times New Roman" pitchFamily="18" charset="0"/>
              <a:cs typeface="B Nazanin" pitchFamily="2" charset="-78"/>
            </a:endParaRPr>
          </a:p>
          <a:p>
            <a:r>
              <a:rPr lang="fa-IR" sz="1600" b="1" dirty="0" smtClean="0"/>
              <a:t> </a:t>
            </a:r>
            <a:endParaRPr lang="en-US" sz="1600" dirty="0"/>
          </a:p>
        </p:txBody>
      </p:sp>
    </p:spTree>
    <p:extLst>
      <p:ext uri="{BB962C8B-B14F-4D97-AF65-F5344CB8AC3E}">
        <p14:creationId xmlns:p14="http://schemas.microsoft.com/office/powerpoint/2010/main" val="4234107661"/>
      </p:ext>
    </p:extLst>
  </p:cSld>
  <p:clrMapOvr>
    <a:masterClrMapping/>
  </p:clrMapOvr>
  <p:transition spd="med">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2" name="Picture 2" descr="X:\Sisakht  Consulting  Engineers (Resume)\گواهینامه\ISO\201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89" t="1805" r="2325" b="3055"/>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001835"/>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Tree>
    <p:extLst>
      <p:ext uri="{BB962C8B-B14F-4D97-AF65-F5344CB8AC3E}">
        <p14:creationId xmlns:p14="http://schemas.microsoft.com/office/powerpoint/2010/main" val="1259792833"/>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Tree>
    <p:extLst>
      <p:ext uri="{BB962C8B-B14F-4D97-AF65-F5344CB8AC3E}">
        <p14:creationId xmlns:p14="http://schemas.microsoft.com/office/powerpoint/2010/main" val="197539986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0" y="0"/>
            <a:ext cx="6840070" cy="9144000"/>
          </a:xfrm>
          <a:prstGeom prst="rect">
            <a:avLst/>
          </a:prstGeom>
        </p:spPr>
      </p:pic>
    </p:spTree>
    <p:extLst>
      <p:ext uri="{BB962C8B-B14F-4D97-AF65-F5344CB8AC3E}">
        <p14:creationId xmlns:p14="http://schemas.microsoft.com/office/powerpoint/2010/main" val="2466549603"/>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8" y="0"/>
            <a:ext cx="6848067" cy="9144000"/>
          </a:xfrm>
          <a:prstGeom prst="rect">
            <a:avLst/>
          </a:prstGeom>
        </p:spPr>
      </p:pic>
    </p:spTree>
    <p:extLst>
      <p:ext uri="{BB962C8B-B14F-4D97-AF65-F5344CB8AC3E}">
        <p14:creationId xmlns:p14="http://schemas.microsoft.com/office/powerpoint/2010/main" val="1615471762"/>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0" y="0"/>
            <a:ext cx="6847449" cy="9144000"/>
          </a:xfrm>
          <a:prstGeom prst="rect">
            <a:avLst/>
          </a:prstGeom>
        </p:spPr>
      </p:pic>
    </p:spTree>
    <p:extLst>
      <p:ext uri="{BB962C8B-B14F-4D97-AF65-F5344CB8AC3E}">
        <p14:creationId xmlns:p14="http://schemas.microsoft.com/office/powerpoint/2010/main" val="3907108850"/>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 y="0"/>
            <a:ext cx="6855880" cy="9144000"/>
          </a:xfrm>
          <a:prstGeom prst="rect">
            <a:avLst/>
          </a:prstGeom>
        </p:spPr>
      </p:pic>
    </p:spTree>
    <p:extLst>
      <p:ext uri="{BB962C8B-B14F-4D97-AF65-F5344CB8AC3E}">
        <p14:creationId xmlns:p14="http://schemas.microsoft.com/office/powerpoint/2010/main" val="1286323822"/>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bijan10012009230_1"/>
          <p:cNvPicPr>
            <a:picLocks noChangeAspect="1" noChangeArrowheads="1"/>
          </p:cNvPicPr>
          <p:nvPr/>
        </p:nvPicPr>
        <p:blipFill>
          <a:blip r:embed="rId2" cstate="print">
            <a:clrChange>
              <a:clrFrom>
                <a:srgbClr val="FFFFFF"/>
              </a:clrFrom>
              <a:clrTo>
                <a:srgbClr val="FFFFFF">
                  <a:alpha val="0"/>
                </a:srgbClr>
              </a:clrTo>
            </a:clrChange>
            <a:lum/>
          </a:blip>
          <a:srcRect l="13333" t="15833" r="8889" b="7500"/>
          <a:stretch>
            <a:fillRect/>
          </a:stretch>
        </p:blipFill>
        <p:spPr bwMode="auto">
          <a:xfrm>
            <a:off x="0" y="0"/>
            <a:ext cx="6857999" cy="9144000"/>
          </a:xfrm>
          <a:prstGeom prst="rect">
            <a:avLst/>
          </a:prstGeom>
          <a:noFill/>
          <a:ln w="9525">
            <a:noFill/>
            <a:miter lim="800000"/>
            <a:headEnd/>
            <a:tailEnd/>
          </a:ln>
        </p:spPr>
      </p:pic>
    </p:spTree>
  </p:cSld>
  <p:clrMapOvr>
    <a:masterClrMapping/>
  </p:clrMapOvr>
  <p:transition spd="med">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kanoon etebari"/>
          <p:cNvPicPr>
            <a:picLocks noChangeAspect="1" noChangeArrowheads="1"/>
          </p:cNvPicPr>
          <p:nvPr/>
        </p:nvPicPr>
        <p:blipFill>
          <a:blip r:embed="rId2" cstate="print">
            <a:clrChange>
              <a:clrFrom>
                <a:srgbClr val="FFFFFF"/>
              </a:clrFrom>
              <a:clrTo>
                <a:srgbClr val="FFFFFF">
                  <a:alpha val="0"/>
                </a:srgbClr>
              </a:clrTo>
            </a:clrChange>
          </a:blip>
          <a:srcRect l="1340"/>
          <a:stretch>
            <a:fillRect/>
          </a:stretch>
        </p:blipFill>
        <p:spPr bwMode="auto">
          <a:xfrm>
            <a:off x="0" y="0"/>
            <a:ext cx="6858000" cy="9144000"/>
          </a:xfrm>
          <a:prstGeom prst="rect">
            <a:avLst/>
          </a:prstGeom>
          <a:noFill/>
          <a:ln w="9525">
            <a:noFill/>
            <a:miter lim="800000"/>
            <a:headEnd/>
            <a:tailEnd/>
          </a:ln>
        </p:spPr>
      </p:pic>
    </p:spTree>
  </p:cSld>
  <p:clrMapOvr>
    <a:masterClrMapping/>
  </p:clrMapOvr>
  <p:transition spd="med">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Untitled004"/>
          <p:cNvPicPr>
            <a:picLocks noChangeAspect="1" noChangeArrowheads="1"/>
          </p:cNvPicPr>
          <p:nvPr/>
        </p:nvPicPr>
        <p:blipFill>
          <a:blip r:embed="rId2" cstate="print">
            <a:clrChange>
              <a:clrFrom>
                <a:srgbClr val="FFFFFF"/>
              </a:clrFrom>
              <a:clrTo>
                <a:srgbClr val="FFFFFF">
                  <a:alpha val="0"/>
                </a:srgbClr>
              </a:clrTo>
            </a:clrChange>
            <a:lum contrast="40000"/>
          </a:blip>
          <a:srcRect l="2222" t="3333" r="2222"/>
          <a:stretch>
            <a:fillRect/>
          </a:stretch>
        </p:blipFill>
        <p:spPr bwMode="auto">
          <a:xfrm>
            <a:off x="0" y="0"/>
            <a:ext cx="6858000" cy="9143999"/>
          </a:xfrm>
          <a:prstGeom prst="rect">
            <a:avLst/>
          </a:prstGeom>
          <a:noFill/>
          <a:ln w="9525">
            <a:noFill/>
            <a:miter lim="800000"/>
            <a:headEnd/>
            <a:tailEnd/>
          </a:ln>
        </p:spPr>
      </p:pic>
    </p:spTree>
  </p:cSld>
  <p:clrMapOvr>
    <a:masterClrMapping/>
  </p:clrMapOvr>
  <p:transition spd="med">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4" name="Rectangle 6"/>
          <p:cNvSpPr>
            <a:spLocks noChangeArrowheads="1"/>
          </p:cNvSpPr>
          <p:nvPr/>
        </p:nvSpPr>
        <p:spPr bwMode="auto">
          <a:xfrm>
            <a:off x="2895600" y="304803"/>
            <a:ext cx="1050288"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fa-IR" sz="3600" dirty="0">
                <a:effectLst>
                  <a:outerShdw blurRad="38100" dist="38100" dir="2700000" algn="tl">
                    <a:srgbClr val="000000">
                      <a:alpha val="43137"/>
                    </a:srgbClr>
                  </a:outerShdw>
                </a:effectLst>
                <a:latin typeface="Arial" pitchFamily="34" charset="0"/>
                <a:ea typeface="Times New Roman" pitchFamily="18" charset="0"/>
                <a:cs typeface="B Nazanin" pitchFamily="2" charset="-78"/>
              </a:rPr>
              <a:t>مقدمه</a:t>
            </a:r>
            <a:endParaRPr lang="en-US" sz="3600" dirty="0">
              <a:effectLst>
                <a:outerShdw blurRad="38100" dist="38100" dir="2700000" algn="tl">
                  <a:srgbClr val="000000">
                    <a:alpha val="43137"/>
                  </a:srgbClr>
                </a:outerShdw>
              </a:effectLst>
              <a:latin typeface="Arial" pitchFamily="34" charset="0"/>
              <a:ea typeface="Times New Roman" pitchFamily="18" charset="0"/>
              <a:cs typeface="B Nazanin" pitchFamily="2" charset="-78"/>
            </a:endParaRPr>
          </a:p>
        </p:txBody>
      </p:sp>
      <p:sp>
        <p:nvSpPr>
          <p:cNvPr id="140295" name="Rectangle 7"/>
          <p:cNvSpPr>
            <a:spLocks noChangeArrowheads="1"/>
          </p:cNvSpPr>
          <p:nvPr/>
        </p:nvSpPr>
        <p:spPr bwMode="auto">
          <a:xfrm>
            <a:off x="1"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0296" name="Rectangle 8"/>
          <p:cNvSpPr>
            <a:spLocks noChangeArrowheads="1"/>
          </p:cNvSpPr>
          <p:nvPr/>
        </p:nvSpPr>
        <p:spPr bwMode="auto">
          <a:xfrm>
            <a:off x="0" y="259834"/>
            <a:ext cx="42511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38125" algn="l" defTabSz="914400" rtl="0" eaLnBrk="1" fontAlgn="base" latinLnBrk="0" hangingPunct="1">
              <a:lnSpc>
                <a:spcPct val="100000"/>
              </a:lnSpc>
              <a:spcBef>
                <a:spcPct val="0"/>
              </a:spcBef>
              <a:spcAft>
                <a:spcPct val="0"/>
              </a:spcAft>
              <a:buClrTx/>
              <a:buSzTx/>
              <a:buFontTx/>
              <a:buNone/>
              <a:tabLst>
                <a:tab pos="238125" algn="l"/>
                <a:tab pos="327025"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0297" name="Rectangle 9"/>
          <p:cNvSpPr>
            <a:spLocks noChangeArrowheads="1"/>
          </p:cNvSpPr>
          <p:nvPr/>
        </p:nvSpPr>
        <p:spPr bwMode="auto">
          <a:xfrm>
            <a:off x="304800" y="1371601"/>
            <a:ext cx="6019800" cy="640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238125" algn="justLow" rtl="1" fontAlgn="base">
              <a:lnSpc>
                <a:spcPct val="150000"/>
              </a:lnSpc>
              <a:spcBef>
                <a:spcPct val="0"/>
              </a:spcBef>
              <a:spcAft>
                <a:spcPct val="0"/>
              </a:spcAft>
              <a:tabLst>
                <a:tab pos="238125" algn="l"/>
                <a:tab pos="327025" algn="l"/>
              </a:tabLst>
            </a:pPr>
            <a:r>
              <a:rPr lang="fa-IR" sz="1400" dirty="0">
                <a:latin typeface="Arial" pitchFamily="34" charset="0"/>
                <a:ea typeface="Times New Roman" pitchFamily="18" charset="0"/>
                <a:cs typeface="B Nazanin" pitchFamily="2" charset="-78"/>
              </a:rPr>
              <a:t>شركت مهندسان مشاور سي سخت با هدف تمركز فعاليت در زمينه هاي مختلف مورد نياز ساختمان و صنايع كشور و </a:t>
            </a:r>
            <a:r>
              <a:rPr lang="fa-IR" sz="1400" dirty="0" smtClean="0">
                <a:latin typeface="Arial" pitchFamily="34" charset="0"/>
                <a:ea typeface="Times New Roman" pitchFamily="18" charset="0"/>
                <a:cs typeface="B Nazanin" pitchFamily="2" charset="-78"/>
              </a:rPr>
              <a:t> ارائه </a:t>
            </a:r>
            <a:r>
              <a:rPr lang="fa-IR" sz="1400" dirty="0">
                <a:latin typeface="Arial" pitchFamily="34" charset="0"/>
                <a:ea typeface="Times New Roman" pitchFamily="18" charset="0"/>
                <a:cs typeface="B Nazanin" pitchFamily="2" charset="-78"/>
              </a:rPr>
              <a:t>خدمات مهندسي پايه و تفصيلي توسط عده اي از متخصصين با تجربه در رشته‌هاي مختلف در سال 1373 تشكيل گرديد</a:t>
            </a:r>
            <a:r>
              <a:rPr lang="fa-IR" sz="1400" dirty="0" smtClean="0">
                <a:latin typeface="Arial" pitchFamily="34" charset="0"/>
                <a:ea typeface="Times New Roman" pitchFamily="18" charset="0"/>
                <a:cs typeface="B Nazanin" pitchFamily="2" charset="-78"/>
              </a:rPr>
              <a:t>.</a:t>
            </a:r>
          </a:p>
          <a:p>
            <a:pPr indent="238125" algn="justLow" rtl="1" fontAlgn="base">
              <a:lnSpc>
                <a:spcPct val="150000"/>
              </a:lnSpc>
              <a:spcBef>
                <a:spcPct val="0"/>
              </a:spcBef>
              <a:spcAft>
                <a:spcPct val="0"/>
              </a:spcAft>
              <a:tabLst>
                <a:tab pos="238125" algn="l"/>
                <a:tab pos="327025" algn="l"/>
              </a:tabLst>
            </a:pPr>
            <a:r>
              <a:rPr lang="fa-IR" sz="1400" dirty="0">
                <a:latin typeface="Arial" pitchFamily="34" charset="0"/>
                <a:ea typeface="Times New Roman" pitchFamily="18" charset="0"/>
                <a:cs typeface="B Nazanin" pitchFamily="2" charset="-78"/>
              </a:rPr>
              <a:t> اجراي پروژه هاي متعدد در ساختمان ،تأسيسات و صنايع نفت و گاز  باعث گرديده تا اين شركت قادر به جذب كارشناسان با تحصيلات و تخصص هاي عالي و تجارب گوناگون بوده به نحوي كه امكان فعاليت در زمينه هاي مختلف ساختماني و صنعتي جهت شركت فراهم گرديده </a:t>
            </a:r>
            <a:r>
              <a:rPr lang="fa-IR" sz="1400" dirty="0" smtClean="0">
                <a:latin typeface="Arial" pitchFamily="34" charset="0"/>
                <a:ea typeface="Times New Roman" pitchFamily="18" charset="0"/>
                <a:cs typeface="B Nazanin" pitchFamily="2" charset="-78"/>
              </a:rPr>
              <a:t>است.</a:t>
            </a:r>
          </a:p>
          <a:p>
            <a:pPr indent="238125" algn="justLow" rtl="1" fontAlgn="base">
              <a:lnSpc>
                <a:spcPct val="150000"/>
              </a:lnSpc>
              <a:spcBef>
                <a:spcPct val="0"/>
              </a:spcBef>
              <a:spcAft>
                <a:spcPct val="0"/>
              </a:spcAft>
              <a:tabLst>
                <a:tab pos="238125" algn="l"/>
                <a:tab pos="327025" algn="l"/>
              </a:tabLst>
            </a:pPr>
            <a:r>
              <a:rPr lang="fa-IR" sz="1400" dirty="0">
                <a:latin typeface="Arial" pitchFamily="34" charset="0"/>
                <a:ea typeface="Times New Roman" pitchFamily="18" charset="0"/>
                <a:cs typeface="B Nazanin" pitchFamily="2" charset="-78"/>
              </a:rPr>
              <a:t>اين مشاور با توجه به امكان بهره‌گيري از همكاران و تجربيات خود، آمادگي دارد خدماتي را در زمينه‌هاي زير با خلوص نيت و در نهايت دقت و كوشش </a:t>
            </a:r>
            <a:r>
              <a:rPr lang="fa-IR" sz="1400" dirty="0" smtClean="0">
                <a:latin typeface="Arial" pitchFamily="34" charset="0"/>
                <a:ea typeface="Times New Roman" pitchFamily="18" charset="0"/>
                <a:cs typeface="B Nazanin" pitchFamily="2" charset="-78"/>
              </a:rPr>
              <a:t>ارائه ‌نمايد:</a:t>
            </a:r>
          </a:p>
          <a:p>
            <a:pPr indent="238125" algn="justLow" rtl="1" fontAlgn="base">
              <a:lnSpc>
                <a:spcPct val="150000"/>
              </a:lnSpc>
              <a:spcBef>
                <a:spcPct val="0"/>
              </a:spcBef>
              <a:spcAft>
                <a:spcPct val="0"/>
              </a:spcAft>
              <a:tabLst>
                <a:tab pos="238125" algn="l"/>
                <a:tab pos="327025" algn="l"/>
              </a:tabLst>
            </a:pPr>
            <a:endParaRPr lang="fa-IR" sz="1400" dirty="0">
              <a:latin typeface="Arial" pitchFamily="34" charset="0"/>
              <a:ea typeface="Times New Roman" pitchFamily="18" charset="0"/>
              <a:cs typeface="B Nazanin" pitchFamily="2" charset="-78"/>
            </a:endParaRPr>
          </a:p>
          <a:p>
            <a:pPr rtl="1"/>
            <a:r>
              <a:rPr lang="fa-IR" sz="1400" dirty="0"/>
              <a:t> </a:t>
            </a:r>
            <a:endParaRPr lang="en-US" sz="1400" dirty="0"/>
          </a:p>
          <a:p>
            <a:pPr lvl="0" indent="238125" algn="justLow" rtl="1" fontAlgn="base">
              <a:lnSpc>
                <a:spcPct val="150000"/>
              </a:lnSpc>
              <a:spcBef>
                <a:spcPct val="0"/>
              </a:spcBef>
              <a:spcAft>
                <a:spcPct val="0"/>
              </a:spcAft>
              <a:tabLst>
                <a:tab pos="238125" algn="l"/>
                <a:tab pos="327025" algn="l"/>
              </a:tabLst>
            </a:pPr>
            <a:r>
              <a:rPr lang="fa-IR" sz="1400" dirty="0" smtClean="0">
                <a:latin typeface="Arial" pitchFamily="34" charset="0"/>
                <a:ea typeface="Times New Roman" pitchFamily="18" charset="0"/>
                <a:cs typeface="B Nazanin" pitchFamily="2" charset="-78"/>
              </a:rPr>
              <a:t>1- انجام </a:t>
            </a:r>
            <a:r>
              <a:rPr lang="fa-IR" sz="1400" dirty="0">
                <a:latin typeface="Arial" pitchFamily="34" charset="0"/>
                <a:ea typeface="Times New Roman" pitchFamily="18" charset="0"/>
                <a:cs typeface="B Nazanin" pitchFamily="2" charset="-78"/>
              </a:rPr>
              <a:t>مطالعات امكان سنجي طرحها</a:t>
            </a:r>
            <a:endParaRPr lang="en-US" sz="1400" dirty="0">
              <a:latin typeface="Arial" pitchFamily="34" charset="0"/>
              <a:ea typeface="Times New Roman" pitchFamily="18" charset="0"/>
              <a:cs typeface="B Nazanin" pitchFamily="2" charset="-78"/>
            </a:endParaRPr>
          </a:p>
          <a:p>
            <a:pPr lvl="0" indent="238125" algn="justLow" rtl="1" fontAlgn="base">
              <a:lnSpc>
                <a:spcPct val="150000"/>
              </a:lnSpc>
              <a:spcBef>
                <a:spcPct val="0"/>
              </a:spcBef>
              <a:spcAft>
                <a:spcPct val="0"/>
              </a:spcAft>
              <a:tabLst>
                <a:tab pos="238125" algn="l"/>
                <a:tab pos="327025" algn="l"/>
              </a:tabLst>
            </a:pPr>
            <a:r>
              <a:rPr lang="fa-IR" sz="1400" dirty="0" smtClean="0">
                <a:latin typeface="Arial" pitchFamily="34" charset="0"/>
                <a:ea typeface="Times New Roman" pitchFamily="18" charset="0"/>
                <a:cs typeface="B Nazanin" pitchFamily="2" charset="-78"/>
              </a:rPr>
              <a:t>2- انجام </a:t>
            </a:r>
            <a:r>
              <a:rPr lang="fa-IR" sz="1400" dirty="0">
                <a:latin typeface="Arial" pitchFamily="34" charset="0"/>
                <a:ea typeface="Times New Roman" pitchFamily="18" charset="0"/>
                <a:cs typeface="B Nazanin" pitchFamily="2" charset="-78"/>
              </a:rPr>
              <a:t>مطالعات شناسايي و مهندسي فاز صفر و پايه ( فاز يك )</a:t>
            </a:r>
            <a:endParaRPr lang="en-US" sz="1400" dirty="0">
              <a:latin typeface="Arial" pitchFamily="34" charset="0"/>
              <a:ea typeface="Times New Roman" pitchFamily="18" charset="0"/>
              <a:cs typeface="B Nazanin" pitchFamily="2" charset="-78"/>
            </a:endParaRPr>
          </a:p>
          <a:p>
            <a:pPr lvl="0" indent="238125" algn="justLow" rtl="1" fontAlgn="base">
              <a:lnSpc>
                <a:spcPct val="150000"/>
              </a:lnSpc>
              <a:spcBef>
                <a:spcPct val="0"/>
              </a:spcBef>
              <a:spcAft>
                <a:spcPct val="0"/>
              </a:spcAft>
              <a:tabLst>
                <a:tab pos="238125" algn="l"/>
                <a:tab pos="327025" algn="l"/>
              </a:tabLst>
            </a:pPr>
            <a:r>
              <a:rPr lang="fa-IR" sz="1400" dirty="0" smtClean="0">
                <a:latin typeface="Arial" pitchFamily="34" charset="0"/>
                <a:ea typeface="Times New Roman" pitchFamily="18" charset="0"/>
                <a:cs typeface="B Nazanin" pitchFamily="2" charset="-78"/>
              </a:rPr>
              <a:t>3- انجام </a:t>
            </a:r>
            <a:r>
              <a:rPr lang="fa-IR" sz="1400" dirty="0">
                <a:latin typeface="Arial" pitchFamily="34" charset="0"/>
                <a:ea typeface="Times New Roman" pitchFamily="18" charset="0"/>
                <a:cs typeface="B Nazanin" pitchFamily="2" charset="-78"/>
              </a:rPr>
              <a:t>مطالعات تفصيلي طرحها</a:t>
            </a:r>
            <a:endParaRPr lang="en-US" sz="1400" dirty="0">
              <a:latin typeface="Arial" pitchFamily="34" charset="0"/>
              <a:ea typeface="Times New Roman" pitchFamily="18" charset="0"/>
              <a:cs typeface="B Nazanin" pitchFamily="2" charset="-78"/>
            </a:endParaRPr>
          </a:p>
          <a:p>
            <a:pPr lvl="0" indent="238125" algn="justLow" rtl="1" fontAlgn="base">
              <a:lnSpc>
                <a:spcPct val="150000"/>
              </a:lnSpc>
              <a:spcBef>
                <a:spcPct val="0"/>
              </a:spcBef>
              <a:spcAft>
                <a:spcPct val="0"/>
              </a:spcAft>
              <a:tabLst>
                <a:tab pos="238125" algn="l"/>
                <a:tab pos="327025" algn="l"/>
              </a:tabLst>
            </a:pPr>
            <a:r>
              <a:rPr lang="fa-IR" sz="1400" dirty="0" smtClean="0">
                <a:latin typeface="Arial" pitchFamily="34" charset="0"/>
                <a:ea typeface="Times New Roman" pitchFamily="18" charset="0"/>
                <a:cs typeface="B Nazanin" pitchFamily="2" charset="-78"/>
              </a:rPr>
              <a:t>4- تدوين </a:t>
            </a:r>
            <a:r>
              <a:rPr lang="fa-IR" sz="1400" dirty="0">
                <a:latin typeface="Arial" pitchFamily="34" charset="0"/>
                <a:ea typeface="Times New Roman" pitchFamily="18" charset="0"/>
                <a:cs typeface="B Nazanin" pitchFamily="2" charset="-78"/>
              </a:rPr>
              <a:t>و تهيه  اسناد مناقصه </a:t>
            </a:r>
            <a:endParaRPr lang="en-US" sz="1400" dirty="0">
              <a:latin typeface="Arial" pitchFamily="34" charset="0"/>
              <a:ea typeface="Times New Roman" pitchFamily="18" charset="0"/>
              <a:cs typeface="B Nazanin" pitchFamily="2" charset="-78"/>
            </a:endParaRPr>
          </a:p>
          <a:p>
            <a:pPr lvl="0" indent="238125" algn="justLow" rtl="1" fontAlgn="base">
              <a:lnSpc>
                <a:spcPct val="150000"/>
              </a:lnSpc>
              <a:spcBef>
                <a:spcPct val="0"/>
              </a:spcBef>
              <a:spcAft>
                <a:spcPct val="0"/>
              </a:spcAft>
              <a:tabLst>
                <a:tab pos="238125" algn="l"/>
                <a:tab pos="327025" algn="l"/>
              </a:tabLst>
            </a:pPr>
            <a:r>
              <a:rPr lang="fa-IR" sz="1400" dirty="0" smtClean="0">
                <a:latin typeface="Arial" pitchFamily="34" charset="0"/>
                <a:ea typeface="Times New Roman" pitchFamily="18" charset="0"/>
                <a:cs typeface="B Nazanin" pitchFamily="2" charset="-78"/>
              </a:rPr>
              <a:t>5- بررسي </a:t>
            </a:r>
            <a:r>
              <a:rPr lang="fa-IR" sz="1400" dirty="0">
                <a:latin typeface="Arial" pitchFamily="34" charset="0"/>
                <a:ea typeface="Times New Roman" pitchFamily="18" charset="0"/>
                <a:cs typeface="B Nazanin" pitchFamily="2" charset="-78"/>
              </a:rPr>
              <a:t>مدارك فني تهيه شده توسط سايرين</a:t>
            </a:r>
            <a:endParaRPr lang="en-US" sz="1400" dirty="0">
              <a:latin typeface="Arial" pitchFamily="34" charset="0"/>
              <a:ea typeface="Times New Roman" pitchFamily="18" charset="0"/>
              <a:cs typeface="B Nazanin" pitchFamily="2" charset="-78"/>
            </a:endParaRPr>
          </a:p>
          <a:p>
            <a:pPr lvl="0" indent="238125" algn="justLow" rtl="1" fontAlgn="base">
              <a:lnSpc>
                <a:spcPct val="150000"/>
              </a:lnSpc>
              <a:spcBef>
                <a:spcPct val="0"/>
              </a:spcBef>
              <a:spcAft>
                <a:spcPct val="0"/>
              </a:spcAft>
              <a:tabLst>
                <a:tab pos="238125" algn="l"/>
                <a:tab pos="327025" algn="l"/>
              </a:tabLst>
            </a:pPr>
            <a:r>
              <a:rPr lang="fa-IR" sz="1400" dirty="0" smtClean="0">
                <a:latin typeface="Arial" pitchFamily="34" charset="0"/>
                <a:ea typeface="Times New Roman" pitchFamily="18" charset="0"/>
                <a:cs typeface="B Nazanin" pitchFamily="2" charset="-78"/>
              </a:rPr>
              <a:t>6- تدوين </a:t>
            </a:r>
            <a:r>
              <a:rPr lang="fa-IR" sz="1400" dirty="0">
                <a:latin typeface="Arial" pitchFamily="34" charset="0"/>
                <a:ea typeface="Times New Roman" pitchFamily="18" charset="0"/>
                <a:cs typeface="B Nazanin" pitchFamily="2" charset="-78"/>
              </a:rPr>
              <a:t>دستورالعملهاي راه اندازي </a:t>
            </a:r>
            <a:r>
              <a:rPr lang="en-US" sz="1400" dirty="0">
                <a:latin typeface="Arial" pitchFamily="34" charset="0"/>
                <a:ea typeface="Times New Roman" pitchFamily="18" charset="0"/>
                <a:cs typeface="B Nazanin" pitchFamily="2" charset="-78"/>
              </a:rPr>
              <a:t>–</a:t>
            </a:r>
            <a:r>
              <a:rPr lang="fa-IR" sz="1400" dirty="0">
                <a:latin typeface="Arial" pitchFamily="34" charset="0"/>
                <a:ea typeface="Times New Roman" pitchFamily="18" charset="0"/>
                <a:cs typeface="B Nazanin" pitchFamily="2" charset="-78"/>
              </a:rPr>
              <a:t> راهبري و تعميرات و نگهداري </a:t>
            </a:r>
            <a:endParaRPr lang="en-US" sz="1400" dirty="0">
              <a:latin typeface="Arial" pitchFamily="34" charset="0"/>
              <a:ea typeface="Times New Roman" pitchFamily="18" charset="0"/>
              <a:cs typeface="B Nazanin" pitchFamily="2" charset="-78"/>
            </a:endParaRPr>
          </a:p>
          <a:p>
            <a:pPr lvl="0" indent="238125" algn="justLow" rtl="1" fontAlgn="base">
              <a:lnSpc>
                <a:spcPct val="150000"/>
              </a:lnSpc>
              <a:spcBef>
                <a:spcPct val="0"/>
              </a:spcBef>
              <a:spcAft>
                <a:spcPct val="0"/>
              </a:spcAft>
              <a:tabLst>
                <a:tab pos="238125" algn="l"/>
                <a:tab pos="327025" algn="l"/>
              </a:tabLst>
            </a:pPr>
            <a:r>
              <a:rPr lang="fa-IR" sz="1400" dirty="0" smtClean="0">
                <a:latin typeface="Arial" pitchFamily="34" charset="0"/>
                <a:ea typeface="Times New Roman" pitchFamily="18" charset="0"/>
                <a:cs typeface="B Nazanin" pitchFamily="2" charset="-78"/>
              </a:rPr>
              <a:t>7- خدمات </a:t>
            </a:r>
            <a:r>
              <a:rPr lang="fa-IR" sz="1400" dirty="0">
                <a:latin typeface="Arial" pitchFamily="34" charset="0"/>
                <a:ea typeface="Times New Roman" pitchFamily="18" charset="0"/>
                <a:cs typeface="B Nazanin" pitchFamily="2" charset="-78"/>
              </a:rPr>
              <a:t>نظارت عاليه و مديريت اجرايي پروژه</a:t>
            </a:r>
            <a:endParaRPr lang="en-US" sz="1400" dirty="0">
              <a:latin typeface="Arial" pitchFamily="34" charset="0"/>
              <a:ea typeface="Times New Roman" pitchFamily="18" charset="0"/>
              <a:cs typeface="B Nazanin" pitchFamily="2" charset="-78"/>
            </a:endParaRPr>
          </a:p>
          <a:p>
            <a:pPr lvl="0" indent="238125" algn="justLow" rtl="1" fontAlgn="base">
              <a:lnSpc>
                <a:spcPct val="150000"/>
              </a:lnSpc>
              <a:spcBef>
                <a:spcPct val="0"/>
              </a:spcBef>
              <a:spcAft>
                <a:spcPct val="0"/>
              </a:spcAft>
              <a:tabLst>
                <a:tab pos="238125" algn="l"/>
                <a:tab pos="327025" algn="l"/>
              </a:tabLst>
            </a:pPr>
            <a:r>
              <a:rPr lang="fa-IR" sz="1400" dirty="0" smtClean="0">
                <a:latin typeface="Arial" pitchFamily="34" charset="0"/>
                <a:ea typeface="Times New Roman" pitchFamily="18" charset="0"/>
                <a:cs typeface="B Nazanin" pitchFamily="2" charset="-78"/>
              </a:rPr>
              <a:t>8- خدمات </a:t>
            </a:r>
            <a:r>
              <a:rPr lang="fa-IR" sz="1400" dirty="0">
                <a:latin typeface="Arial" pitchFamily="34" charset="0"/>
                <a:ea typeface="Times New Roman" pitchFamily="18" charset="0"/>
                <a:cs typeface="B Nazanin" pitchFamily="2" charset="-78"/>
              </a:rPr>
              <a:t>نظارت كارگاهي</a:t>
            </a:r>
            <a:endParaRPr lang="en-US" sz="1400" dirty="0">
              <a:latin typeface="Arial" pitchFamily="34" charset="0"/>
              <a:ea typeface="Times New Roman" pitchFamily="18" charset="0"/>
              <a:cs typeface="B Nazanin" pitchFamily="2" charset="-78"/>
            </a:endParaRPr>
          </a:p>
          <a:p>
            <a:pPr indent="238125" algn="justLow" rtl="1" fontAlgn="base">
              <a:lnSpc>
                <a:spcPct val="150000"/>
              </a:lnSpc>
              <a:spcBef>
                <a:spcPct val="0"/>
              </a:spcBef>
              <a:spcAft>
                <a:spcPct val="0"/>
              </a:spcAft>
              <a:tabLst>
                <a:tab pos="238125" algn="l"/>
                <a:tab pos="327025" algn="l"/>
              </a:tabLst>
            </a:pPr>
            <a:endParaRPr lang="en-US" sz="1400" dirty="0">
              <a:latin typeface="Arial" pitchFamily="34" charset="0"/>
              <a:ea typeface="Times New Roman" pitchFamily="18" charset="0"/>
              <a:cs typeface="B Nazanin" pitchFamily="2" charset="-78"/>
            </a:endParaRPr>
          </a:p>
          <a:p>
            <a:pPr marL="0" marR="0" lvl="0" indent="238125" algn="r" defTabSz="914400" rtl="0" eaLnBrk="0" fontAlgn="base" latinLnBrk="0" hangingPunct="0">
              <a:lnSpc>
                <a:spcPct val="100000"/>
              </a:lnSpc>
              <a:spcBef>
                <a:spcPct val="0"/>
              </a:spcBef>
              <a:spcAft>
                <a:spcPct val="0"/>
              </a:spcAft>
              <a:buClrTx/>
              <a:buSzTx/>
              <a:buFontTx/>
              <a:buNone/>
              <a:tabLst>
                <a:tab pos="238125" algn="l"/>
                <a:tab pos="327025" algn="l"/>
              </a:tabLst>
            </a:pPr>
            <a:endParaRPr kumimoji="0" lang="en-US" sz="1800" b="0" i="0" u="none" strike="noStrike" cap="none" normalizeH="0" baseline="0" dirty="0" smtClean="0">
              <a:ln>
                <a:noFill/>
              </a:ln>
              <a:solidFill>
                <a:schemeClr val="tx1"/>
              </a:solidFill>
              <a:latin typeface="Arial" pitchFamily="34" charset="0"/>
              <a:cs typeface="Arial" pitchFamily="34" charset="0"/>
            </a:endParaRPr>
          </a:p>
        </p:txBody>
      </p:sp>
    </p:spTree>
  </p:cSld>
  <p:clrMapOvr>
    <a:masterClrMapping/>
  </p:clrMapOvr>
  <p:transition spd="med">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SCAN002"/>
          <p:cNvPicPr>
            <a:picLocks noChangeAspect="1" noChangeArrowheads="1"/>
          </p:cNvPicPr>
          <p:nvPr/>
        </p:nvPicPr>
        <p:blipFill>
          <a:blip r:embed="rId2" cstate="print">
            <a:clrChange>
              <a:clrFrom>
                <a:srgbClr val="FFFFFF"/>
              </a:clrFrom>
              <a:clrTo>
                <a:srgbClr val="FFFFFF">
                  <a:alpha val="0"/>
                </a:srgbClr>
              </a:clrTo>
            </a:clrChange>
          </a:blip>
          <a:srcRect l="5140" r="1402" b="3271"/>
          <a:stretch>
            <a:fillRect/>
          </a:stretch>
        </p:blipFill>
        <p:spPr bwMode="auto">
          <a:xfrm>
            <a:off x="0" y="0"/>
            <a:ext cx="6858000" cy="9144000"/>
          </a:xfrm>
          <a:prstGeom prst="rect">
            <a:avLst/>
          </a:prstGeom>
          <a:noFill/>
          <a:ln w="9525">
            <a:noFill/>
            <a:miter lim="800000"/>
            <a:headEnd/>
            <a:tailEnd/>
          </a:ln>
        </p:spPr>
      </p:pic>
    </p:spTree>
  </p:cSld>
  <p:clrMapOvr>
    <a:masterClrMapping/>
  </p:clrMapOvr>
  <p:transition spd="med">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X:\mahshahr+.jpg"/>
          <p:cNvPicPr>
            <a:picLocks noChangeAspect="1" noChangeArrowheads="1"/>
          </p:cNvPicPr>
          <p:nvPr/>
        </p:nvPicPr>
        <p:blipFill>
          <a:blip r:embed="rId2" cstate="print"/>
          <a:srcRect/>
          <a:stretch>
            <a:fillRect/>
          </a:stretch>
        </p:blipFill>
        <p:spPr bwMode="auto">
          <a:xfrm>
            <a:off x="0" y="0"/>
            <a:ext cx="6858000" cy="9144000"/>
          </a:xfrm>
          <a:prstGeom prst="rect">
            <a:avLst/>
          </a:prstGeom>
          <a:noFill/>
        </p:spPr>
      </p:pic>
    </p:spTree>
  </p:cSld>
  <p:clrMapOvr>
    <a:masterClrMapping/>
  </p:clrMapOvr>
  <p:transition spd="med">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Untitled007"/>
          <p:cNvPicPr>
            <a:picLocks noChangeAspect="1" noChangeArrowheads="1"/>
          </p:cNvPicPr>
          <p:nvPr/>
        </p:nvPicPr>
        <p:blipFill>
          <a:blip r:embed="rId2" cstate="print">
            <a:clrChange>
              <a:clrFrom>
                <a:srgbClr val="FFFFFF"/>
              </a:clrFrom>
              <a:clrTo>
                <a:srgbClr val="FFFFFF">
                  <a:alpha val="0"/>
                </a:srgbClr>
              </a:clrTo>
            </a:clrChange>
            <a:biLevel thresh="50000"/>
          </a:blip>
          <a:srcRect l="3333" t="3333" r="3333" b="3334"/>
          <a:stretch>
            <a:fillRect/>
          </a:stretch>
        </p:blipFill>
        <p:spPr bwMode="auto">
          <a:xfrm>
            <a:off x="0" y="0"/>
            <a:ext cx="6858000" cy="9144000"/>
          </a:xfrm>
          <a:prstGeom prst="rect">
            <a:avLst/>
          </a:prstGeom>
          <a:noFill/>
          <a:ln w="9525">
            <a:noFill/>
            <a:miter lim="800000"/>
            <a:headEnd/>
            <a:tailEnd/>
          </a:ln>
        </p:spPr>
      </p:pic>
    </p:spTree>
  </p:cSld>
  <p:clrMapOvr>
    <a:masterClrMapping/>
  </p:clrMapOvr>
  <p:transition spd="med">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Untitled008"/>
          <p:cNvPicPr>
            <a:picLocks noChangeAspect="1" noChangeArrowheads="1"/>
          </p:cNvPicPr>
          <p:nvPr/>
        </p:nvPicPr>
        <p:blipFill>
          <a:blip r:embed="rId2" cstate="print">
            <a:clrChange>
              <a:clrFrom>
                <a:srgbClr val="FFFFFF"/>
              </a:clrFrom>
              <a:clrTo>
                <a:srgbClr val="FFFFFF">
                  <a:alpha val="0"/>
                </a:srgbClr>
              </a:clrTo>
            </a:clrChange>
            <a:biLevel thresh="50000"/>
          </a:blip>
          <a:srcRect l="4444" t="3333" r="4444" b="3333"/>
          <a:stretch>
            <a:fillRect/>
          </a:stretch>
        </p:blipFill>
        <p:spPr bwMode="auto">
          <a:xfrm>
            <a:off x="0" y="0"/>
            <a:ext cx="6858000" cy="9144000"/>
          </a:xfrm>
          <a:prstGeom prst="rect">
            <a:avLst/>
          </a:prstGeom>
          <a:noFill/>
          <a:ln w="9525">
            <a:noFill/>
            <a:miter lim="800000"/>
            <a:headEnd/>
            <a:tailEnd/>
          </a:ln>
        </p:spPr>
      </p:pic>
    </p:spTree>
  </p:cSld>
  <p:clrMapOvr>
    <a:masterClrMapping/>
  </p:clrMapOvr>
  <p:transition spd="med">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Untitled010"/>
          <p:cNvPicPr>
            <a:picLocks noChangeAspect="1" noChangeArrowheads="1"/>
          </p:cNvPicPr>
          <p:nvPr/>
        </p:nvPicPr>
        <p:blipFill>
          <a:blip r:embed="rId2" cstate="print">
            <a:clrChange>
              <a:clrFrom>
                <a:srgbClr val="FFFFFF"/>
              </a:clrFrom>
              <a:clrTo>
                <a:srgbClr val="FFFFFF">
                  <a:alpha val="0"/>
                </a:srgbClr>
              </a:clrTo>
            </a:clrChange>
            <a:lum contrast="40000"/>
          </a:blip>
          <a:srcRect t="2500"/>
          <a:stretch>
            <a:fillRect/>
          </a:stretch>
        </p:blipFill>
        <p:spPr bwMode="auto">
          <a:xfrm>
            <a:off x="1" y="0"/>
            <a:ext cx="6858000" cy="9144000"/>
          </a:xfrm>
          <a:prstGeom prst="rect">
            <a:avLst/>
          </a:prstGeom>
          <a:noFill/>
          <a:ln w="9525">
            <a:noFill/>
            <a:miter lim="800000"/>
            <a:headEnd/>
            <a:tailEnd/>
          </a:ln>
        </p:spPr>
      </p:pic>
    </p:spTree>
  </p:cSld>
  <p:clrMapOvr>
    <a:masterClrMapping/>
  </p:clrMapOvr>
  <p:transition spd="med">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Untitled011"/>
          <p:cNvPicPr>
            <a:picLocks noChangeAspect="1" noChangeArrowheads="1"/>
          </p:cNvPicPr>
          <p:nvPr/>
        </p:nvPicPr>
        <p:blipFill>
          <a:blip r:embed="rId2" cstate="print">
            <a:clrChange>
              <a:clrFrom>
                <a:srgbClr val="FFFFFF"/>
              </a:clrFrom>
              <a:clrTo>
                <a:srgbClr val="FFFFFF">
                  <a:alpha val="0"/>
                </a:srgbClr>
              </a:clrTo>
            </a:clrChange>
            <a:lum contrast="40000"/>
          </a:blip>
          <a:srcRect t="2500"/>
          <a:stretch>
            <a:fillRect/>
          </a:stretch>
        </p:blipFill>
        <p:spPr bwMode="auto">
          <a:xfrm>
            <a:off x="1" y="0"/>
            <a:ext cx="6858000" cy="9144000"/>
          </a:xfrm>
          <a:prstGeom prst="rect">
            <a:avLst/>
          </a:prstGeom>
          <a:noFill/>
          <a:ln w="9525">
            <a:noFill/>
            <a:miter lim="800000"/>
            <a:headEnd/>
            <a:tailEnd/>
          </a:ln>
        </p:spPr>
      </p:pic>
    </p:spTree>
  </p:cSld>
  <p:clrMapOvr>
    <a:masterClrMapping/>
  </p:clrMapOvr>
  <p:transition spd="med">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Untitled002"/>
          <p:cNvPicPr>
            <a:picLocks noChangeAspect="1" noChangeArrowheads="1"/>
          </p:cNvPicPr>
          <p:nvPr/>
        </p:nvPicPr>
        <p:blipFill>
          <a:blip r:embed="rId2" cstate="print">
            <a:clrChange>
              <a:clrFrom>
                <a:srgbClr val="FFFFFF"/>
              </a:clrFrom>
              <a:clrTo>
                <a:srgbClr val="FFFFFF">
                  <a:alpha val="0"/>
                </a:srgbClr>
              </a:clrTo>
            </a:clrChange>
            <a:lum contrast="40000"/>
          </a:blip>
          <a:srcRect l="5556" t="12500" r="5556" b="11667"/>
          <a:stretch>
            <a:fillRect/>
          </a:stretch>
        </p:blipFill>
        <p:spPr bwMode="auto">
          <a:xfrm>
            <a:off x="0" y="0"/>
            <a:ext cx="6858000" cy="9144000"/>
          </a:xfrm>
          <a:prstGeom prst="rect">
            <a:avLst/>
          </a:prstGeom>
          <a:noFill/>
          <a:ln w="9525">
            <a:noFill/>
            <a:miter lim="800000"/>
            <a:headEnd/>
            <a:tailEnd/>
          </a:ln>
        </p:spPr>
      </p:pic>
    </p:spTree>
  </p:cSld>
  <p:clrMapOvr>
    <a:masterClrMapping/>
  </p:clrMapOvr>
  <p:transition spd="med">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Untitled005"/>
          <p:cNvPicPr>
            <a:picLocks noChangeAspect="1" noChangeArrowheads="1"/>
          </p:cNvPicPr>
          <p:nvPr/>
        </p:nvPicPr>
        <p:blipFill>
          <a:blip r:embed="rId2" cstate="print">
            <a:clrChange>
              <a:clrFrom>
                <a:srgbClr val="FFFFFF"/>
              </a:clrFrom>
              <a:clrTo>
                <a:srgbClr val="FFFFFF">
                  <a:alpha val="0"/>
                </a:srgbClr>
              </a:clrTo>
            </a:clrChange>
            <a:lum contrast="40000"/>
          </a:blip>
          <a:srcRect t="3395"/>
          <a:stretch>
            <a:fillRect/>
          </a:stretch>
        </p:blipFill>
        <p:spPr bwMode="auto">
          <a:xfrm>
            <a:off x="0" y="0"/>
            <a:ext cx="6858000" cy="9144000"/>
          </a:xfrm>
          <a:prstGeom prst="rect">
            <a:avLst/>
          </a:prstGeom>
          <a:noFill/>
          <a:ln w="9525">
            <a:noFill/>
            <a:miter lim="800000"/>
            <a:headEnd/>
            <a:tailEnd/>
          </a:ln>
        </p:spPr>
      </p:pic>
    </p:spTree>
  </p:cSld>
  <p:clrMapOvr>
    <a:masterClrMapping/>
  </p:clrMapOvr>
  <p:transition spd="med">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Untitled001"/>
          <p:cNvPicPr>
            <a:picLocks noChangeAspect="1" noChangeArrowheads="1"/>
          </p:cNvPicPr>
          <p:nvPr/>
        </p:nvPicPr>
        <p:blipFill>
          <a:blip r:embed="rId2" cstate="print">
            <a:clrChange>
              <a:clrFrom>
                <a:srgbClr val="FFFFFF"/>
              </a:clrFrom>
              <a:clrTo>
                <a:srgbClr val="FFFFFF">
                  <a:alpha val="0"/>
                </a:srgbClr>
              </a:clrTo>
            </a:clrChange>
            <a:biLevel thresh="50000"/>
          </a:blip>
          <a:srcRect l="5556" t="4166" r="5556" b="4167"/>
          <a:stretch>
            <a:fillRect/>
          </a:stretch>
        </p:blipFill>
        <p:spPr bwMode="auto">
          <a:xfrm>
            <a:off x="0" y="0"/>
            <a:ext cx="6858000" cy="9144000"/>
          </a:xfrm>
          <a:prstGeom prst="rect">
            <a:avLst/>
          </a:prstGeom>
          <a:noFill/>
          <a:ln w="9525">
            <a:noFill/>
            <a:miter lim="800000"/>
            <a:headEnd/>
            <a:tailEnd/>
          </a:ln>
        </p:spPr>
      </p:pic>
    </p:spTree>
  </p:cSld>
  <p:clrMapOvr>
    <a:masterClrMapping/>
  </p:clrMapOvr>
  <p:transition spd="med">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Untitled006"/>
          <p:cNvPicPr>
            <a:picLocks noChangeAspect="1" noChangeArrowheads="1"/>
          </p:cNvPicPr>
          <p:nvPr/>
        </p:nvPicPr>
        <p:blipFill>
          <a:blip r:embed="rId2" cstate="print">
            <a:clrChange>
              <a:clrFrom>
                <a:srgbClr val="FFFFFF"/>
              </a:clrFrom>
              <a:clrTo>
                <a:srgbClr val="FFFFFF">
                  <a:alpha val="0"/>
                </a:srgbClr>
              </a:clrTo>
            </a:clrChange>
            <a:biLevel thresh="50000"/>
          </a:blip>
          <a:srcRect l="3333" t="3333" r="3333"/>
          <a:stretch>
            <a:fillRect/>
          </a:stretch>
        </p:blipFill>
        <p:spPr bwMode="auto">
          <a:xfrm>
            <a:off x="0" y="0"/>
            <a:ext cx="6858000" cy="9144000"/>
          </a:xfrm>
          <a:prstGeom prst="rect">
            <a:avLst/>
          </a:prstGeom>
          <a:noFill/>
          <a:ln w="9525">
            <a:noFill/>
            <a:miter lim="800000"/>
            <a:headEnd/>
            <a:tailEnd/>
          </a:ln>
        </p:spPr>
      </p:pic>
    </p:spTree>
  </p:cSld>
  <p:clrMapOvr>
    <a:masterClrMapping/>
  </p:clrMapOvr>
  <p:transition spd="med">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2263732" y="457203"/>
            <a:ext cx="2432076"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lang="fa-IR" sz="3600" dirty="0" smtClean="0">
                <a:effectLst>
                  <a:outerShdw blurRad="38100" dist="38100" dir="2700000" algn="tl">
                    <a:srgbClr val="000000">
                      <a:alpha val="43137"/>
                    </a:srgbClr>
                  </a:outerShdw>
                </a:effectLst>
                <a:latin typeface="Arial" pitchFamily="34" charset="0"/>
                <a:ea typeface="Times New Roman" pitchFamily="18" charset="0"/>
                <a:cs typeface="B Nazanin" pitchFamily="2" charset="-78"/>
              </a:rPr>
              <a:t>1- اطلاعات</a:t>
            </a:r>
            <a:r>
              <a:rPr kumimoji="0" lang="fa-IR" sz="1400" b="1" i="0" u="none" strike="noStrike" cap="none" normalizeH="0" baseline="0" dirty="0" smtClean="0">
                <a:ln>
                  <a:noFill/>
                </a:ln>
                <a:solidFill>
                  <a:schemeClr val="tx1"/>
                </a:solidFill>
                <a:effectLst/>
                <a:latin typeface="Arial" pitchFamily="34" charset="0"/>
                <a:ea typeface="Times New Roman" pitchFamily="18" charset="0"/>
                <a:cs typeface="B Nazanin" pitchFamily="2" charset="-78"/>
              </a:rPr>
              <a:t> </a:t>
            </a:r>
            <a:r>
              <a:rPr lang="fa-IR" sz="3600" dirty="0" smtClean="0">
                <a:effectLst>
                  <a:outerShdw blurRad="38100" dist="38100" dir="2700000" algn="tl">
                    <a:srgbClr val="000000">
                      <a:alpha val="43137"/>
                    </a:srgbClr>
                  </a:outerShdw>
                </a:effectLst>
                <a:latin typeface="Arial" pitchFamily="34" charset="0"/>
                <a:ea typeface="Times New Roman" pitchFamily="18" charset="0"/>
                <a:cs typeface="B Nazanin" pitchFamily="2" charset="-78"/>
              </a:rPr>
              <a:t>کلي</a:t>
            </a:r>
            <a:endParaRPr kumimoji="0" lang="fa-I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9"/>
          <p:cNvSpPr>
            <a:spLocks noChangeArrowheads="1"/>
          </p:cNvSpPr>
          <p:nvPr/>
        </p:nvSpPr>
        <p:spPr bwMode="auto">
          <a:xfrm>
            <a:off x="381000" y="1447800"/>
            <a:ext cx="6019800"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238125" algn="justLow" rtl="1" fontAlgn="base">
              <a:lnSpc>
                <a:spcPct val="150000"/>
              </a:lnSpc>
              <a:spcBef>
                <a:spcPct val="0"/>
              </a:spcBef>
              <a:spcAft>
                <a:spcPct val="0"/>
              </a:spcAft>
              <a:tabLst>
                <a:tab pos="238125" algn="l"/>
                <a:tab pos="327025" algn="l"/>
              </a:tabLst>
            </a:pPr>
            <a:r>
              <a:rPr lang="fa-IR" sz="1400" dirty="0" smtClean="0">
                <a:latin typeface="Arial" pitchFamily="34" charset="0"/>
                <a:ea typeface="Times New Roman" pitchFamily="18" charset="0"/>
                <a:cs typeface="B Nazanin" pitchFamily="2" charset="-78"/>
              </a:rPr>
              <a:t>نام شرکت : مهندسان مشاور سی سخت</a:t>
            </a:r>
          </a:p>
          <a:p>
            <a:pPr lvl="0" indent="238125" algn="justLow" rtl="1" fontAlgn="base">
              <a:lnSpc>
                <a:spcPct val="150000"/>
              </a:lnSpc>
              <a:spcBef>
                <a:spcPct val="0"/>
              </a:spcBef>
              <a:spcAft>
                <a:spcPct val="0"/>
              </a:spcAft>
              <a:tabLst>
                <a:tab pos="238125" algn="l"/>
                <a:tab pos="327025" algn="l"/>
              </a:tabLst>
            </a:pPr>
            <a:r>
              <a:rPr lang="fa-IR" sz="1400" dirty="0" smtClean="0">
                <a:latin typeface="Arial" pitchFamily="34" charset="0"/>
                <a:ea typeface="Times New Roman" pitchFamily="18" charset="0"/>
                <a:cs typeface="B Nazanin" pitchFamily="2" charset="-78"/>
              </a:rPr>
              <a:t>نوع شرکت : خصوصی – حقوقی</a:t>
            </a:r>
          </a:p>
          <a:p>
            <a:pPr marL="914400" lvl="0" indent="-676275" algn="justLow" rtl="1" fontAlgn="base">
              <a:lnSpc>
                <a:spcPct val="150000"/>
              </a:lnSpc>
              <a:spcBef>
                <a:spcPct val="0"/>
              </a:spcBef>
              <a:spcAft>
                <a:spcPct val="0"/>
              </a:spcAft>
              <a:tabLst>
                <a:tab pos="327025" algn="l"/>
                <a:tab pos="914400" algn="l"/>
              </a:tabLst>
            </a:pPr>
            <a:r>
              <a:rPr lang="fa-IR" sz="1400" dirty="0" smtClean="0">
                <a:latin typeface="Arial" pitchFamily="34" charset="0"/>
                <a:ea typeface="Times New Roman" pitchFamily="18" charset="0"/>
                <a:cs typeface="B Nazanin" pitchFamily="2" charset="-78"/>
              </a:rPr>
              <a:t>نوع فعالیت : انجام و عرضه خدمات فنی و مشاوره ای از قبیل خدمات و مطالعات در مراحل  توجیه فنی و اقتصادی طرحها و تهیه نقشه و اسناد و مدارک و مشخصات اجرایی طرحها و نظارت بر حسن اجرا و انجام خدمات مشاوره ای مربوط به دوره بهره برداری و نگهداری و تامین نیروی انسانی مربوطه.</a:t>
            </a:r>
          </a:p>
          <a:p>
            <a:pPr marL="914400" lvl="0" indent="-676275" algn="justLow" rtl="1" fontAlgn="base">
              <a:lnSpc>
                <a:spcPct val="150000"/>
              </a:lnSpc>
              <a:spcBef>
                <a:spcPct val="0"/>
              </a:spcBef>
              <a:spcAft>
                <a:spcPct val="0"/>
              </a:spcAft>
              <a:tabLst>
                <a:tab pos="327025" algn="l"/>
              </a:tabLst>
            </a:pPr>
            <a:r>
              <a:rPr lang="fa-IR" sz="1400" dirty="0" smtClean="0">
                <a:latin typeface="Arial" pitchFamily="34" charset="0"/>
                <a:ea typeface="Times New Roman" pitchFamily="18" charset="0"/>
                <a:cs typeface="B Nazanin" pitchFamily="2" charset="-78"/>
              </a:rPr>
              <a:t>نشانی :        تهران</a:t>
            </a:r>
            <a:r>
              <a:rPr lang="fa-IR" sz="1400" dirty="0">
                <a:latin typeface="Arial" pitchFamily="34" charset="0"/>
                <a:ea typeface="Times New Roman" pitchFamily="18" charset="0"/>
                <a:cs typeface="B Nazanin" pitchFamily="2" charset="-78"/>
              </a:rPr>
              <a:t>/ ميدان ونك، خيابان شهيد خدامي، خيابان آفتاب، ساختمان آفتاب، طبقه اول اداري، واحد </a:t>
            </a:r>
            <a:r>
              <a:rPr lang="fa-IR" sz="1400" dirty="0" smtClean="0">
                <a:latin typeface="Arial" pitchFamily="34" charset="0"/>
                <a:ea typeface="Times New Roman" pitchFamily="18" charset="0"/>
                <a:cs typeface="B Nazanin" pitchFamily="2" charset="-78"/>
              </a:rPr>
              <a:t>شماره7</a:t>
            </a:r>
          </a:p>
          <a:p>
            <a:pPr marL="1262063" lvl="0" indent="-1023938" algn="justLow" rtl="1" fontAlgn="base">
              <a:lnSpc>
                <a:spcPct val="150000"/>
              </a:lnSpc>
              <a:spcBef>
                <a:spcPct val="0"/>
              </a:spcBef>
              <a:spcAft>
                <a:spcPct val="0"/>
              </a:spcAft>
              <a:tabLst>
                <a:tab pos="327025" algn="l"/>
                <a:tab pos="1262063" algn="l"/>
              </a:tabLst>
            </a:pPr>
            <a:r>
              <a:rPr lang="fa-IR" sz="1400" dirty="0" smtClean="0">
                <a:latin typeface="Arial" pitchFamily="34" charset="0"/>
                <a:ea typeface="Times New Roman" pitchFamily="18" charset="0"/>
                <a:cs typeface="B Nazanin" pitchFamily="2" charset="-78"/>
              </a:rPr>
              <a:t>تلفن :         2- 88055861</a:t>
            </a:r>
          </a:p>
          <a:p>
            <a:pPr marL="1262063" lvl="0" indent="-1023938" algn="justLow" rtl="1" fontAlgn="base">
              <a:lnSpc>
                <a:spcPct val="150000"/>
              </a:lnSpc>
              <a:spcBef>
                <a:spcPct val="0"/>
              </a:spcBef>
              <a:spcAft>
                <a:spcPct val="0"/>
              </a:spcAft>
              <a:tabLst>
                <a:tab pos="327025" algn="l"/>
                <a:tab pos="1262063" algn="l"/>
              </a:tabLst>
            </a:pPr>
            <a:r>
              <a:rPr lang="fa-IR" sz="1400" dirty="0" smtClean="0">
                <a:latin typeface="Arial" pitchFamily="34" charset="0"/>
                <a:ea typeface="Times New Roman" pitchFamily="18" charset="0"/>
                <a:cs typeface="B Nazanin" pitchFamily="2" charset="-78"/>
              </a:rPr>
              <a:t>نمابر  :             88032656</a:t>
            </a:r>
          </a:p>
          <a:p>
            <a:pPr marL="1262063" lvl="0" indent="-1023938" algn="justLow" rtl="1" fontAlgn="base">
              <a:lnSpc>
                <a:spcPct val="150000"/>
              </a:lnSpc>
              <a:spcBef>
                <a:spcPct val="0"/>
              </a:spcBef>
              <a:spcAft>
                <a:spcPct val="0"/>
              </a:spcAft>
              <a:tabLst>
                <a:tab pos="327025" algn="l"/>
                <a:tab pos="1262063" algn="l"/>
              </a:tabLst>
            </a:pPr>
            <a:r>
              <a:rPr lang="fa-IR" sz="1400" dirty="0" smtClean="0">
                <a:latin typeface="Arial" pitchFamily="34" charset="0"/>
                <a:ea typeface="Times New Roman" pitchFamily="18" charset="0"/>
                <a:cs typeface="B Nazanin" pitchFamily="2" charset="-78"/>
              </a:rPr>
              <a:t>شماره ثبت :   109652</a:t>
            </a:r>
          </a:p>
          <a:p>
            <a:pPr marL="1262063" lvl="0" indent="-1023938" algn="justLow" rtl="1" fontAlgn="base">
              <a:lnSpc>
                <a:spcPct val="150000"/>
              </a:lnSpc>
              <a:spcBef>
                <a:spcPct val="0"/>
              </a:spcBef>
              <a:spcAft>
                <a:spcPct val="0"/>
              </a:spcAft>
              <a:tabLst>
                <a:tab pos="327025" algn="l"/>
                <a:tab pos="1262063" algn="l"/>
              </a:tabLst>
            </a:pPr>
            <a:r>
              <a:rPr lang="fa-IR" sz="1400" dirty="0" smtClean="0">
                <a:latin typeface="Arial" pitchFamily="34" charset="0"/>
                <a:ea typeface="Times New Roman" pitchFamily="18" charset="0"/>
                <a:cs typeface="B Nazanin" pitchFamily="2" charset="-78"/>
              </a:rPr>
              <a:t>محل ثبت :   تهران</a:t>
            </a:r>
          </a:p>
          <a:p>
            <a:pPr marL="1262063" lvl="0" indent="-1023938" algn="justLow" rtl="1" fontAlgn="base">
              <a:lnSpc>
                <a:spcPct val="150000"/>
              </a:lnSpc>
              <a:spcBef>
                <a:spcPct val="0"/>
              </a:spcBef>
              <a:spcAft>
                <a:spcPct val="0"/>
              </a:spcAft>
              <a:tabLst>
                <a:tab pos="327025" algn="l"/>
                <a:tab pos="1262063" algn="l"/>
              </a:tabLst>
            </a:pPr>
            <a:r>
              <a:rPr lang="fa-IR" sz="1400" dirty="0" smtClean="0">
                <a:latin typeface="Arial" pitchFamily="34" charset="0"/>
                <a:ea typeface="Times New Roman" pitchFamily="18" charset="0"/>
                <a:cs typeface="B Nazanin" pitchFamily="2" charset="-78"/>
              </a:rPr>
              <a:t>تاریخ ثبت :   1373/09/20</a:t>
            </a:r>
            <a:endParaRPr lang="en-US" sz="1400" dirty="0" smtClean="0">
              <a:latin typeface="Arial" pitchFamily="34" charset="0"/>
              <a:ea typeface="Times New Roman" pitchFamily="18" charset="0"/>
              <a:cs typeface="B Nazanin" pitchFamily="2" charset="-78"/>
            </a:endParaRPr>
          </a:p>
          <a:p>
            <a:pPr indent="238125" algn="justLow" rtl="1" fontAlgn="base">
              <a:lnSpc>
                <a:spcPct val="150000"/>
              </a:lnSpc>
              <a:spcBef>
                <a:spcPct val="0"/>
              </a:spcBef>
              <a:spcAft>
                <a:spcPct val="0"/>
              </a:spcAft>
              <a:tabLst>
                <a:tab pos="238125" algn="l"/>
                <a:tab pos="327025" algn="l"/>
              </a:tabLst>
            </a:pPr>
            <a:endParaRPr lang="en-US" sz="1400" dirty="0" smtClean="0">
              <a:latin typeface="Arial" pitchFamily="34" charset="0"/>
              <a:ea typeface="Times New Roman" pitchFamily="18" charset="0"/>
              <a:cs typeface="B Nazanin" pitchFamily="2" charset="-78"/>
            </a:endParaRPr>
          </a:p>
          <a:p>
            <a:pPr marL="0" marR="0" lvl="0" indent="238125" algn="r" defTabSz="914400" rtl="0" eaLnBrk="0" fontAlgn="base" latinLnBrk="0" hangingPunct="0">
              <a:lnSpc>
                <a:spcPct val="100000"/>
              </a:lnSpc>
              <a:spcBef>
                <a:spcPct val="0"/>
              </a:spcBef>
              <a:spcAft>
                <a:spcPct val="0"/>
              </a:spcAft>
              <a:buClrTx/>
              <a:buSzTx/>
              <a:buFontTx/>
              <a:buNone/>
              <a:tabLst>
                <a:tab pos="238125" algn="l"/>
                <a:tab pos="327025" algn="l"/>
              </a:tabLst>
            </a:pPr>
            <a:endParaRPr kumimoji="0" lang="en-US" sz="1800" b="0" i="0" u="none" strike="noStrike" cap="none" normalizeH="0" baseline="0" dirty="0" smtClean="0">
              <a:ln>
                <a:noFill/>
              </a:ln>
              <a:solidFill>
                <a:schemeClr val="tx1"/>
              </a:solidFill>
              <a:latin typeface="Arial" pitchFamily="34" charset="0"/>
              <a:cs typeface="Arial" pitchFamily="34" charset="0"/>
            </a:endParaRPr>
          </a:p>
        </p:txBody>
      </p:sp>
    </p:spTree>
  </p:cSld>
  <p:clrMapOvr>
    <a:masterClrMapping/>
  </p:clrMapOvr>
  <p:transition spd="med">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Untitled003"/>
          <p:cNvPicPr>
            <a:picLocks noChangeAspect="1" noChangeArrowheads="1"/>
          </p:cNvPicPr>
          <p:nvPr/>
        </p:nvPicPr>
        <p:blipFill>
          <a:blip r:embed="rId2" cstate="print">
            <a:clrChange>
              <a:clrFrom>
                <a:srgbClr val="FFFFFF"/>
              </a:clrFrom>
              <a:clrTo>
                <a:srgbClr val="FFFFFF">
                  <a:alpha val="0"/>
                </a:srgbClr>
              </a:clrTo>
            </a:clrChange>
            <a:lum contrast="40000"/>
          </a:blip>
          <a:srcRect l="17778" t="21667" r="14444" b="16667"/>
          <a:stretch>
            <a:fillRect/>
          </a:stretch>
        </p:blipFill>
        <p:spPr bwMode="auto">
          <a:xfrm>
            <a:off x="457200" y="457200"/>
            <a:ext cx="5867400" cy="7924800"/>
          </a:xfrm>
          <a:prstGeom prst="rect">
            <a:avLst/>
          </a:prstGeom>
          <a:noFill/>
          <a:ln w="9525">
            <a:noFill/>
            <a:miter lim="800000"/>
            <a:headEnd/>
            <a:tailEnd/>
          </a:ln>
        </p:spPr>
      </p:pic>
    </p:spTree>
  </p:cSld>
  <p:clrMapOvr>
    <a:masterClrMapping/>
  </p:clrMapOvr>
  <p:transition spd="med">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2299801" y="457203"/>
            <a:ext cx="235994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lang="fa-IR" sz="3600" dirty="0" smtClean="0">
                <a:effectLst>
                  <a:outerShdw blurRad="38100" dist="38100" dir="2700000" algn="tl">
                    <a:srgbClr val="000000">
                      <a:alpha val="43137"/>
                    </a:srgbClr>
                  </a:outerShdw>
                </a:effectLst>
                <a:latin typeface="Arial" pitchFamily="34" charset="0"/>
                <a:ea typeface="Times New Roman" pitchFamily="18" charset="0"/>
                <a:cs typeface="B Nazanin" pitchFamily="2" charset="-78"/>
              </a:rPr>
              <a:t>3- سوابق کاری</a:t>
            </a:r>
            <a:endParaRPr kumimoji="0" lang="fa-IR"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270868498"/>
              </p:ext>
            </p:extLst>
          </p:nvPr>
        </p:nvGraphicFramePr>
        <p:xfrm>
          <a:off x="533400" y="1447800"/>
          <a:ext cx="5638800" cy="6675120"/>
        </p:xfrm>
        <a:graphic>
          <a:graphicData uri="http://schemas.openxmlformats.org/drawingml/2006/table">
            <a:tbl>
              <a:tblPr bandRow="1">
                <a:effectLst>
                  <a:outerShdw blurRad="50800" dist="38100" dir="18900000" algn="bl" rotWithShape="0">
                    <a:prstClr val="black">
                      <a:alpha val="40000"/>
                    </a:prstClr>
                  </a:outerShdw>
                </a:effectLst>
                <a:tableStyleId>{D7AC3CCA-C797-4891-BE02-D94E43425B78}</a:tableStyleId>
              </a:tblPr>
              <a:tblGrid>
                <a:gridCol w="1524000"/>
                <a:gridCol w="3657600"/>
                <a:gridCol w="457200"/>
              </a:tblGrid>
              <a:tr h="457200">
                <a:tc>
                  <a:txBody>
                    <a:bodyPr/>
                    <a:lstStyle/>
                    <a:p>
                      <a:pPr marL="0" algn="ctr" rtl="1"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کارفرما</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1"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شرح خدمات پروژه</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1"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رديف</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marR="0" algn="ctr" rtl="1">
                        <a:spcBef>
                          <a:spcPts val="0"/>
                        </a:spcBef>
                        <a:spcAft>
                          <a:spcPts val="0"/>
                        </a:spcAft>
                      </a:pPr>
                      <a:r>
                        <a:rPr lang="fa-IR" sz="1200" dirty="0" smtClean="0">
                          <a:latin typeface="+mn-lt"/>
                          <a:ea typeface="Times New Roman"/>
                          <a:cs typeface="B Nazanin" pitchFamily="2" charset="-78"/>
                        </a:rPr>
                        <a:t>شرکت ملی پخش</a:t>
                      </a:r>
                      <a:r>
                        <a:rPr lang="fa-IR" sz="1200" baseline="0" dirty="0" smtClean="0">
                          <a:latin typeface="+mn-lt"/>
                          <a:ea typeface="Times New Roman"/>
                          <a:cs typeface="B Nazanin" pitchFamily="2" charset="-78"/>
                        </a:rPr>
                        <a:t> فرآورده های نفتی ایران</a:t>
                      </a:r>
                      <a:endParaRPr lang="en-US" sz="1200" dirty="0">
                        <a:solidFill>
                          <a:schemeClr val="tx1"/>
                        </a:solidFill>
                        <a:latin typeface="Times New Roman"/>
                        <a:ea typeface="Times New Roman"/>
                        <a:cs typeface="Arial"/>
                      </a:endParaRPr>
                    </a:p>
                  </a:txBody>
                  <a:tcPr marL="68580" marR="68580" marT="0" marB="0" anchor="ctr"/>
                </a:tc>
                <a:tc>
                  <a:txBody>
                    <a:bodyPr/>
                    <a:lstStyle/>
                    <a:p>
                      <a:pPr marL="0" algn="r" rtl="1" eaLnBrk="1" latinLnBrk="0" hangingPunct="1"/>
                      <a:r>
                        <a:rPr lang="fa-IR" sz="1200" kern="1200" dirty="0" smtClean="0">
                          <a:solidFill>
                            <a:schemeClr val="dk1"/>
                          </a:solidFill>
                          <a:latin typeface="+mn-lt"/>
                          <a:ea typeface="Times New Roman"/>
                          <a:cs typeface="B Nazanin" pitchFamily="2" charset="-78"/>
                        </a:rPr>
                        <a:t>طراحی پایه پروژه انبار نفت و گاز مایع عسلویه</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1"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a:t>
                      </a:r>
                    </a:p>
                  </a:txBody>
                  <a:tcPr anchor="ctr"/>
                </a:tc>
              </a:tr>
              <a:tr h="457200">
                <a:tc>
                  <a:txBody>
                    <a:bodyPr/>
                    <a:lstStyle/>
                    <a:p>
                      <a:pPr marL="0" marR="0" algn="ctr" rtl="1">
                        <a:spcBef>
                          <a:spcPts val="0"/>
                        </a:spcBef>
                        <a:spcAft>
                          <a:spcPts val="0"/>
                        </a:spcAft>
                      </a:pPr>
                      <a:r>
                        <a:rPr lang="fa-IR" sz="1200" dirty="0">
                          <a:latin typeface="Times New Roman"/>
                          <a:ea typeface="Times New Roman"/>
                          <a:cs typeface="B Nazanin"/>
                        </a:rPr>
                        <a:t>شركت مهندسي و توسعه گاز ايران/ </a:t>
                      </a:r>
                      <a:r>
                        <a:rPr lang="fa-IR" sz="1200" dirty="0" smtClean="0">
                          <a:latin typeface="Times New Roman"/>
                          <a:ea typeface="Times New Roman"/>
                          <a:cs typeface="B Nazanin"/>
                        </a:rPr>
                        <a:t>مشاور </a:t>
                      </a:r>
                      <a:r>
                        <a:rPr lang="fa-IR" sz="1200" dirty="0">
                          <a:latin typeface="Times New Roman"/>
                          <a:ea typeface="Times New Roman"/>
                          <a:cs typeface="B Nazanin"/>
                        </a:rPr>
                        <a:t>مهندسي مشاركت نصر ( </a:t>
                      </a:r>
                      <a:r>
                        <a:rPr kumimoji="0" lang="en-US" sz="1200" kern="1200" dirty="0">
                          <a:solidFill>
                            <a:schemeClr val="dk1"/>
                          </a:solidFill>
                          <a:latin typeface="Calibri" pitchFamily="34" charset="0"/>
                          <a:ea typeface="Times New Roman"/>
                          <a:cs typeface="B Nazanin"/>
                        </a:rPr>
                        <a:t>EPC</a:t>
                      </a:r>
                      <a:r>
                        <a:rPr lang="fa-IR" sz="1200" dirty="0">
                          <a:latin typeface="Times New Roman"/>
                          <a:ea typeface="Times New Roman"/>
                          <a:cs typeface="B Nazanin"/>
                        </a:rPr>
                        <a:t> )</a:t>
                      </a:r>
                      <a:endParaRPr lang="en-US" sz="1200" dirty="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a:rPr>
                        <a:t>خدمات مطالعات فني مهندسي و طراحي خط لوله گاز " 48 سرخس /خانگيران / سنگ </a:t>
                      </a:r>
                      <a:r>
                        <a:rPr lang="fa-IR" sz="1200" dirty="0" smtClean="0">
                          <a:latin typeface="Times New Roman"/>
                          <a:ea typeface="Times New Roman"/>
                          <a:cs typeface="B Nazanin"/>
                        </a:rPr>
                        <a:t>بست به صورت </a:t>
                      </a:r>
                      <a:r>
                        <a:rPr kumimoji="0" lang="en-US" sz="1200" kern="1200" dirty="0" smtClean="0">
                          <a:solidFill>
                            <a:schemeClr val="dk1"/>
                          </a:solidFill>
                          <a:latin typeface="Calibri" pitchFamily="34" charset="0"/>
                          <a:ea typeface="Times New Roman"/>
                          <a:cs typeface="B Nazanin"/>
                        </a:rPr>
                        <a:t>EPC</a:t>
                      </a:r>
                      <a:endParaRPr kumimoji="0" lang="en-US" sz="1200" kern="1200" dirty="0">
                        <a:solidFill>
                          <a:schemeClr val="dk1"/>
                        </a:solidFill>
                        <a:latin typeface="Calibri" pitchFamily="34" charset="0"/>
                        <a:ea typeface="Times New Roman"/>
                        <a:cs typeface="B Nazanin"/>
                      </a:endParaRPr>
                    </a:p>
                  </a:txBody>
                  <a:tcPr marL="68580" marR="68580" marT="0" marB="0" anchor="ctr"/>
                </a:tc>
                <a:tc>
                  <a:txBody>
                    <a:bodyPr/>
                    <a:lstStyle/>
                    <a:p>
                      <a:pPr marL="0" algn="ctr" rtl="1"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2</a:t>
                      </a:r>
                    </a:p>
                  </a:txBody>
                  <a:tcPr anchor="ctr"/>
                </a:tc>
              </a:tr>
              <a:tr h="457200">
                <a:tc>
                  <a:txBody>
                    <a:bodyPr/>
                    <a:lstStyle/>
                    <a:p>
                      <a:pPr marL="0" marR="0" algn="ctr" rtl="1">
                        <a:spcBef>
                          <a:spcPts val="0"/>
                        </a:spcBef>
                        <a:spcAft>
                          <a:spcPts val="0"/>
                        </a:spcAft>
                      </a:pPr>
                      <a:r>
                        <a:rPr lang="fa-IR" sz="1200" dirty="0">
                          <a:latin typeface="Times New Roman"/>
                          <a:ea typeface="Times New Roman"/>
                          <a:cs typeface="B Nazanin"/>
                        </a:rPr>
                        <a:t>شرکت خطوط لوله و مخابرات نفت </a:t>
                      </a:r>
                      <a:r>
                        <a:rPr lang="fa-IR" sz="1200" dirty="0" smtClean="0">
                          <a:latin typeface="Times New Roman"/>
                          <a:ea typeface="Times New Roman"/>
                          <a:cs typeface="B Nazanin"/>
                        </a:rPr>
                        <a:t>ایران</a:t>
                      </a:r>
                      <a:r>
                        <a:rPr lang="fa-IR" sz="1200" baseline="0" dirty="0" smtClean="0">
                          <a:latin typeface="Times New Roman"/>
                          <a:ea typeface="Times New Roman"/>
                          <a:cs typeface="Arial"/>
                        </a:rPr>
                        <a:t> </a:t>
                      </a:r>
                      <a:r>
                        <a:rPr lang="fa-IR" sz="1200" dirty="0" smtClean="0">
                          <a:latin typeface="Times New Roman"/>
                          <a:ea typeface="Times New Roman"/>
                          <a:cs typeface="B Nazanin"/>
                        </a:rPr>
                        <a:t>شركت </a:t>
                      </a:r>
                      <a:r>
                        <a:rPr lang="fa-IR" sz="1200" dirty="0">
                          <a:latin typeface="Times New Roman"/>
                          <a:ea typeface="Times New Roman"/>
                          <a:cs typeface="B Nazanin"/>
                        </a:rPr>
                        <a:t>جهاد نصر لرستان</a:t>
                      </a:r>
                      <a:endParaRPr lang="en-US" sz="1200" dirty="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a:rPr>
                        <a:t> خدمات فني مهندسي وطراحي  پروژه خط انتقال نفت خام " 26 آسار- رازان بصورت </a:t>
                      </a:r>
                      <a:r>
                        <a:rPr kumimoji="0" lang="en-US" sz="1200" kern="1200" dirty="0">
                          <a:solidFill>
                            <a:schemeClr val="dk1"/>
                          </a:solidFill>
                          <a:latin typeface="Calibri" pitchFamily="34" charset="0"/>
                          <a:ea typeface="Times New Roman"/>
                          <a:cs typeface="B Nazanin"/>
                        </a:rPr>
                        <a:t>E.P.C</a:t>
                      </a:r>
                    </a:p>
                  </a:txBody>
                  <a:tcPr marL="68580" marR="68580" marT="0" marB="0" anchor="ctr"/>
                </a:tc>
                <a:tc>
                  <a:txBody>
                    <a:bodyPr/>
                    <a:lstStyle/>
                    <a:p>
                      <a:pPr marL="0" algn="ctr" rtl="1"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3</a:t>
                      </a:r>
                    </a:p>
                  </a:txBody>
                  <a:tcPr anchor="ctr"/>
                </a:tc>
              </a:tr>
              <a:tr h="457200">
                <a:tc>
                  <a:txBody>
                    <a:bodyPr/>
                    <a:lstStyle/>
                    <a:p>
                      <a:pPr marL="0" marR="0" algn="ctr" rtl="1">
                        <a:spcBef>
                          <a:spcPts val="0"/>
                        </a:spcBef>
                        <a:spcAft>
                          <a:spcPts val="0"/>
                        </a:spcAft>
                      </a:pPr>
                      <a:r>
                        <a:rPr lang="fa-IR" sz="1200" dirty="0" smtClean="0">
                          <a:latin typeface="Times New Roman"/>
                          <a:ea typeface="Times New Roman"/>
                          <a:cs typeface="B Nazanin"/>
                        </a:rPr>
                        <a:t>شرکت پخش فرآورده های نفتی ایران</a:t>
                      </a:r>
                      <a:r>
                        <a:rPr lang="fa-IR" sz="1200" baseline="0" dirty="0" smtClean="0">
                          <a:latin typeface="Times New Roman"/>
                          <a:ea typeface="Times New Roman"/>
                          <a:cs typeface="B Nazanin"/>
                        </a:rPr>
                        <a:t> </a:t>
                      </a:r>
                      <a:r>
                        <a:rPr lang="fa-IR" sz="1200" dirty="0" smtClean="0">
                          <a:latin typeface="Times New Roman"/>
                          <a:ea typeface="Times New Roman"/>
                          <a:cs typeface="B Nazanin"/>
                        </a:rPr>
                        <a:t>شركت پيشگامان فن انديش تهران </a:t>
                      </a:r>
                      <a:endParaRPr lang="en-US" sz="1200" dirty="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smtClean="0">
                          <a:latin typeface="Times New Roman"/>
                          <a:ea typeface="Times New Roman"/>
                          <a:cs typeface="B Nazanin"/>
                        </a:rPr>
                        <a:t>خدمات فني مهندسي و طراحي پروژه احداث انبار نفت ملایر بصورت </a:t>
                      </a:r>
                      <a:r>
                        <a:rPr lang="en-US" sz="1200" dirty="0" smtClean="0">
                          <a:latin typeface="Calibri" pitchFamily="34" charset="0"/>
                          <a:ea typeface="Times New Roman"/>
                          <a:cs typeface="B Nazanin"/>
                        </a:rPr>
                        <a:t>E.P.C</a:t>
                      </a:r>
                      <a:endParaRPr lang="en-US" sz="1200" dirty="0">
                        <a:latin typeface="Calibri" pitchFamily="34" charset="0"/>
                        <a:ea typeface="Times New Roman"/>
                        <a:cs typeface="Arial"/>
                      </a:endParaRPr>
                    </a:p>
                  </a:txBody>
                  <a:tcPr marL="68580" marR="68580" marT="0" marB="0" anchor="ctr"/>
                </a:tc>
                <a:tc>
                  <a:txBody>
                    <a:bodyPr/>
                    <a:lstStyle/>
                    <a:p>
                      <a:pPr marL="0" algn="ctr" rtl="1"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4</a:t>
                      </a:r>
                    </a:p>
                  </a:txBody>
                  <a:tcPr anchor="ctr"/>
                </a:tc>
              </a:tr>
              <a:tr h="457200">
                <a:tc>
                  <a:txBody>
                    <a:bodyPr/>
                    <a:lstStyle/>
                    <a:p>
                      <a:pPr marL="0" marR="0" algn="ctr" rtl="1">
                        <a:spcBef>
                          <a:spcPts val="0"/>
                        </a:spcBef>
                        <a:spcAft>
                          <a:spcPts val="0"/>
                        </a:spcAft>
                      </a:pPr>
                      <a:r>
                        <a:rPr lang="fa-IR" sz="1200" dirty="0" smtClean="0">
                          <a:latin typeface="Times New Roman"/>
                          <a:ea typeface="Times New Roman"/>
                          <a:cs typeface="B Nazanin" pitchFamily="2" charset="-78"/>
                        </a:rPr>
                        <a:t>شرکت</a:t>
                      </a:r>
                      <a:r>
                        <a:rPr lang="fa-IR" sz="1200" baseline="0" dirty="0" smtClean="0">
                          <a:latin typeface="Times New Roman"/>
                          <a:ea typeface="Times New Roman"/>
                          <a:cs typeface="B Nazanin" pitchFamily="2" charset="-78"/>
                        </a:rPr>
                        <a:t> مهندسی و توسعه گاز ایران</a:t>
                      </a:r>
                    </a:p>
                    <a:p>
                      <a:pPr marL="0" marR="0" algn="ctr" rtl="1">
                        <a:spcBef>
                          <a:spcPts val="0"/>
                        </a:spcBef>
                        <a:spcAft>
                          <a:spcPts val="0"/>
                        </a:spcAft>
                      </a:pPr>
                      <a:r>
                        <a:rPr lang="fa-IR" sz="1200" baseline="0" dirty="0" smtClean="0">
                          <a:latin typeface="Times New Roman"/>
                          <a:ea typeface="Times New Roman"/>
                          <a:cs typeface="B Nazanin" pitchFamily="2" charset="-78"/>
                        </a:rPr>
                        <a:t>(مشاور همکار شرکت عمران سازان)</a:t>
                      </a:r>
                      <a:endParaRPr lang="en-US" sz="1200" dirty="0">
                        <a:latin typeface="Times New Roman"/>
                        <a:ea typeface="Times New Roman"/>
                        <a:cs typeface="B Nazanin" pitchFamily="2" charset="-78"/>
                      </a:endParaRPr>
                    </a:p>
                  </a:txBody>
                  <a:tcPr marL="68580" marR="68580" marT="0" marB="0" anchor="ctr"/>
                </a:tc>
                <a:tc>
                  <a:txBody>
                    <a:bodyPr/>
                    <a:lstStyle/>
                    <a:p>
                      <a:pPr marL="0" marR="0" algn="just" rtl="1">
                        <a:spcBef>
                          <a:spcPts val="0"/>
                        </a:spcBef>
                        <a:spcAft>
                          <a:spcPts val="0"/>
                        </a:spcAft>
                      </a:pPr>
                      <a:r>
                        <a:rPr lang="fa-IR" sz="1200" dirty="0" smtClean="0">
                          <a:latin typeface="Times New Roman"/>
                          <a:ea typeface="Times New Roman"/>
                          <a:cs typeface="B Nazanin" pitchFamily="2" charset="-78"/>
                        </a:rPr>
                        <a:t>احداث خط انتقال 30</a:t>
                      </a:r>
                      <a:r>
                        <a:rPr lang="fa-IR" sz="1200" baseline="0" dirty="0" smtClean="0">
                          <a:latin typeface="Times New Roman"/>
                          <a:ea typeface="Times New Roman"/>
                          <a:cs typeface="B Nazanin" pitchFamily="2" charset="-78"/>
                        </a:rPr>
                        <a:t> و 36 اینچ جنوب اصفهان و صنایع فولاد مبارکه و تغییر مسیر و تغییر کلاس خط انتقال 56 اینچ دوم سراسری به روش </a:t>
                      </a:r>
                      <a:r>
                        <a:rPr lang="en-US" sz="1200" baseline="0" dirty="0" smtClean="0">
                          <a:latin typeface="Calibri" pitchFamily="34" charset="0"/>
                          <a:ea typeface="Times New Roman"/>
                          <a:cs typeface="Calibri" pitchFamily="34" charset="0"/>
                        </a:rPr>
                        <a:t>(EPC)</a:t>
                      </a:r>
                      <a:endParaRPr lang="en-US" sz="1200" dirty="0">
                        <a:latin typeface="Calibri" pitchFamily="34" charset="0"/>
                        <a:ea typeface="Times New Roman"/>
                        <a:cs typeface="Calibri" pitchFamily="34" charset="0"/>
                      </a:endParaRPr>
                    </a:p>
                  </a:txBody>
                  <a:tcPr marL="68580" marR="68580" marT="0" marB="0" anchor="ctr"/>
                </a:tc>
                <a:tc>
                  <a:txBody>
                    <a:bodyPr/>
                    <a:lstStyle/>
                    <a:p>
                      <a:pPr marL="0" algn="ctr" rtl="1"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5</a:t>
                      </a:r>
                    </a:p>
                  </a:txBody>
                  <a:tcPr anchor="ctr"/>
                </a:tc>
              </a:tr>
              <a:tr h="457200">
                <a:tc>
                  <a:txBody>
                    <a:bodyPr/>
                    <a:lstStyle/>
                    <a:p>
                      <a:pPr marL="0" marR="0" algn="ctr" defTabSz="914400" rtl="1" eaLnBrk="1" latinLnBrk="0" hangingPunct="1">
                        <a:spcBef>
                          <a:spcPts val="0"/>
                        </a:spcBef>
                        <a:spcAft>
                          <a:spcPts val="0"/>
                        </a:spcAft>
                      </a:pPr>
                      <a:r>
                        <a:rPr lang="fa-IR" sz="1200" kern="1200" dirty="0" smtClean="0">
                          <a:solidFill>
                            <a:schemeClr val="dk1"/>
                          </a:solidFill>
                          <a:latin typeface="Times New Roman"/>
                          <a:ea typeface="Times New Roman"/>
                          <a:cs typeface="B Nazanin" pitchFamily="2" charset="-78"/>
                        </a:rPr>
                        <a:t>شرکت پترو پارس</a:t>
                      </a:r>
                      <a:r>
                        <a:rPr lang="fa-IR" sz="1200" kern="1200" baseline="0" dirty="0" smtClean="0">
                          <a:solidFill>
                            <a:schemeClr val="dk1"/>
                          </a:solidFill>
                          <a:latin typeface="Times New Roman"/>
                          <a:ea typeface="Times New Roman"/>
                          <a:cs typeface="B Nazanin" pitchFamily="2" charset="-78"/>
                        </a:rPr>
                        <a:t> ایران</a:t>
                      </a:r>
                      <a:endParaRPr lang="fa-IR" sz="1200" kern="1200" dirty="0" smtClean="0">
                        <a:solidFill>
                          <a:schemeClr val="dk1"/>
                        </a:solidFill>
                        <a:latin typeface="Times New Roman"/>
                        <a:ea typeface="Times New Roman"/>
                        <a:cs typeface="B Nazanin" pitchFamily="2" charset="-78"/>
                      </a:endParaRPr>
                    </a:p>
                    <a:p>
                      <a:pPr marL="0" marR="0" algn="ctr" defTabSz="914400" rtl="1" eaLnBrk="1" latinLnBrk="0" hangingPunct="1">
                        <a:spcBef>
                          <a:spcPts val="0"/>
                        </a:spcBef>
                        <a:spcAft>
                          <a:spcPts val="0"/>
                        </a:spcAft>
                      </a:pPr>
                      <a:r>
                        <a:rPr lang="fa-IR" sz="1200" kern="1200" dirty="0" smtClean="0">
                          <a:solidFill>
                            <a:schemeClr val="dk1"/>
                          </a:solidFill>
                          <a:latin typeface="Times New Roman"/>
                          <a:ea typeface="Times New Roman"/>
                          <a:cs typeface="B Nazanin" pitchFamily="2" charset="-78"/>
                        </a:rPr>
                        <a:t>(مشاور</a:t>
                      </a:r>
                      <a:r>
                        <a:rPr lang="fa-IR" sz="1200" kern="1200" baseline="0" dirty="0" smtClean="0">
                          <a:solidFill>
                            <a:schemeClr val="dk1"/>
                          </a:solidFill>
                          <a:latin typeface="Times New Roman"/>
                          <a:ea typeface="Times New Roman"/>
                          <a:cs typeface="B Nazanin" pitchFamily="2" charset="-78"/>
                        </a:rPr>
                        <a:t> همکار</a:t>
                      </a:r>
                      <a:r>
                        <a:rPr lang="fa-IR" sz="1200" kern="1200" dirty="0" smtClean="0">
                          <a:solidFill>
                            <a:schemeClr val="dk1"/>
                          </a:solidFill>
                          <a:latin typeface="Times New Roman"/>
                          <a:ea typeface="Times New Roman"/>
                          <a:cs typeface="B Nazanin" pitchFamily="2" charset="-78"/>
                        </a:rPr>
                        <a:t>شرکت بلند</a:t>
                      </a:r>
                      <a:r>
                        <a:rPr lang="en-US" sz="1200" kern="1200" baseline="0" dirty="0" smtClean="0">
                          <a:solidFill>
                            <a:schemeClr val="dk1"/>
                          </a:solidFill>
                          <a:latin typeface="Times New Roman"/>
                          <a:ea typeface="Times New Roman"/>
                          <a:cs typeface="B Nazanin" pitchFamily="2" charset="-78"/>
                        </a:rPr>
                        <a:t> </a:t>
                      </a:r>
                      <a:r>
                        <a:rPr lang="fa-IR" sz="1200" kern="1200" baseline="0" dirty="0" smtClean="0">
                          <a:solidFill>
                            <a:schemeClr val="dk1"/>
                          </a:solidFill>
                          <a:latin typeface="Times New Roman"/>
                          <a:ea typeface="Times New Roman"/>
                          <a:cs typeface="B Nazanin" pitchFamily="2" charset="-78"/>
                        </a:rPr>
                        <a:t>طبقه)</a:t>
                      </a:r>
                      <a:endParaRPr lang="en-US" sz="1200" kern="1200" dirty="0">
                        <a:solidFill>
                          <a:schemeClr val="dk1"/>
                        </a:solidFill>
                        <a:latin typeface="Times New Roman"/>
                        <a:ea typeface="Times New Roman"/>
                        <a:cs typeface="B Nazanin" pitchFamily="2" charset="-78"/>
                      </a:endParaRPr>
                    </a:p>
                  </a:txBody>
                  <a:tcPr marL="68580" marR="68580" marT="0" marB="0" anchor="ctr"/>
                </a:tc>
                <a:tc>
                  <a:txBody>
                    <a:bodyPr/>
                    <a:lstStyle/>
                    <a:p>
                      <a:pPr marL="0" marR="0" algn="just" defTabSz="914400" rtl="1" eaLnBrk="1" latinLnBrk="0" hangingPunct="1">
                        <a:spcBef>
                          <a:spcPts val="0"/>
                        </a:spcBef>
                        <a:spcAft>
                          <a:spcPts val="0"/>
                        </a:spcAft>
                      </a:pPr>
                      <a:r>
                        <a:rPr lang="fa-IR" sz="1200" kern="1200" dirty="0" smtClean="0">
                          <a:solidFill>
                            <a:schemeClr val="dk1"/>
                          </a:solidFill>
                          <a:latin typeface="Times New Roman"/>
                          <a:ea typeface="Times New Roman"/>
                          <a:cs typeface="B Nazanin" pitchFamily="2" charset="-78"/>
                        </a:rPr>
                        <a:t>ارائه خدمات فنی و مهندسی</a:t>
                      </a:r>
                      <a:r>
                        <a:rPr lang="fa-IR" sz="1200" kern="1200" baseline="0" dirty="0" smtClean="0">
                          <a:solidFill>
                            <a:schemeClr val="dk1"/>
                          </a:solidFill>
                          <a:latin typeface="Times New Roman"/>
                          <a:ea typeface="Times New Roman"/>
                          <a:cs typeface="B Nazanin" pitchFamily="2" charset="-78"/>
                        </a:rPr>
                        <a:t> ، کنترل کیفی ، برنامه ریزی و نظارت راهبردی پروژه واحد های </a:t>
                      </a:r>
                      <a:r>
                        <a:rPr lang="en-US" sz="1200" kern="1200" baseline="0" dirty="0" smtClean="0">
                          <a:solidFill>
                            <a:schemeClr val="dk1"/>
                          </a:solidFill>
                          <a:latin typeface="Calibri" pitchFamily="34" charset="0"/>
                          <a:ea typeface="Times New Roman"/>
                          <a:cs typeface="Calibri" pitchFamily="34" charset="0"/>
                        </a:rPr>
                        <a:t>Sulfur Recovery</a:t>
                      </a:r>
                      <a:r>
                        <a:rPr lang="fa-IR" sz="1200" kern="1200" baseline="0" dirty="0" smtClean="0">
                          <a:solidFill>
                            <a:schemeClr val="dk1"/>
                          </a:solidFill>
                          <a:latin typeface="Calibri" pitchFamily="34" charset="0"/>
                          <a:ea typeface="Times New Roman"/>
                          <a:cs typeface="B Nazanin" pitchFamily="2" charset="-78"/>
                        </a:rPr>
                        <a:t> </a:t>
                      </a:r>
                      <a:r>
                        <a:rPr lang="fa-IR" sz="1200" kern="1200" baseline="0" dirty="0" smtClean="0">
                          <a:solidFill>
                            <a:schemeClr val="dk1"/>
                          </a:solidFill>
                          <a:latin typeface="Times New Roman"/>
                          <a:ea typeface="Times New Roman"/>
                          <a:cs typeface="B Nazanin" pitchFamily="2" charset="-78"/>
                        </a:rPr>
                        <a:t>و    </a:t>
                      </a:r>
                      <a:r>
                        <a:rPr lang="en-US" sz="1200" kern="1200" baseline="0" dirty="0" smtClean="0">
                          <a:solidFill>
                            <a:schemeClr val="dk1"/>
                          </a:solidFill>
                          <a:latin typeface="Calibri" pitchFamily="34" charset="0"/>
                          <a:ea typeface="Times New Roman"/>
                          <a:cs typeface="Calibri" pitchFamily="34" charset="0"/>
                        </a:rPr>
                        <a:t>Treatment</a:t>
                      </a:r>
                      <a:r>
                        <a:rPr lang="fa-IR" sz="1200" kern="1200" baseline="0" dirty="0" smtClean="0">
                          <a:solidFill>
                            <a:schemeClr val="dk1"/>
                          </a:solidFill>
                          <a:latin typeface="Calibri" pitchFamily="34" charset="0"/>
                          <a:ea typeface="Times New Roman"/>
                          <a:cs typeface="Calibri" pitchFamily="34" charset="0"/>
                        </a:rPr>
                        <a:t> </a:t>
                      </a:r>
                      <a:r>
                        <a:rPr lang="en-US" sz="1200" kern="1200" baseline="0" dirty="0" smtClean="0">
                          <a:solidFill>
                            <a:schemeClr val="dk1"/>
                          </a:solidFill>
                          <a:latin typeface="Calibri" pitchFamily="34" charset="0"/>
                          <a:ea typeface="Times New Roman"/>
                          <a:cs typeface="Calibri" pitchFamily="34" charset="0"/>
                        </a:rPr>
                        <a:t>LPG</a:t>
                      </a:r>
                      <a:r>
                        <a:rPr lang="fa-IR" sz="1200" kern="1200" baseline="0" dirty="0" smtClean="0">
                          <a:solidFill>
                            <a:schemeClr val="dk1"/>
                          </a:solidFill>
                          <a:latin typeface="Calibri" pitchFamily="34" charset="0"/>
                          <a:ea typeface="Times New Roman"/>
                          <a:cs typeface="Calibri" pitchFamily="34" charset="0"/>
                        </a:rPr>
                        <a:t> </a:t>
                      </a:r>
                      <a:r>
                        <a:rPr lang="fa-IR" sz="1200" kern="1200" baseline="0" dirty="0" smtClean="0">
                          <a:solidFill>
                            <a:schemeClr val="dk1"/>
                          </a:solidFill>
                          <a:latin typeface="+mn-lt"/>
                          <a:ea typeface="Times New Roman"/>
                          <a:cs typeface="B Nazanin" pitchFamily="2" charset="-78"/>
                        </a:rPr>
                        <a:t>فاز 19</a:t>
                      </a:r>
                      <a:r>
                        <a:rPr lang="en-US" sz="1200" kern="1200" baseline="0" dirty="0" smtClean="0">
                          <a:solidFill>
                            <a:schemeClr val="dk1"/>
                          </a:solidFill>
                          <a:latin typeface="+mn-lt"/>
                          <a:ea typeface="Times New Roman"/>
                          <a:cs typeface="B Nazanin" pitchFamily="2" charset="-78"/>
                        </a:rPr>
                        <a:t> </a:t>
                      </a:r>
                      <a:r>
                        <a:rPr lang="fa-IR" sz="1200" kern="1200" baseline="0" dirty="0" smtClean="0">
                          <a:solidFill>
                            <a:schemeClr val="dk1"/>
                          </a:solidFill>
                          <a:latin typeface="+mn-lt"/>
                          <a:ea typeface="Times New Roman"/>
                          <a:cs typeface="B Nazanin" pitchFamily="2" charset="-78"/>
                        </a:rPr>
                        <a:t>طرح </a:t>
                      </a:r>
                      <a:r>
                        <a:rPr lang="fa-IR" sz="1200" kern="1200" baseline="0" dirty="0" smtClean="0">
                          <a:solidFill>
                            <a:schemeClr val="dk1"/>
                          </a:solidFill>
                          <a:latin typeface="Times New Roman"/>
                          <a:ea typeface="Times New Roman"/>
                          <a:cs typeface="B Nazanin" pitchFamily="2" charset="-78"/>
                        </a:rPr>
                        <a:t>توسعه منطقه گازی پارس جنوبی</a:t>
                      </a:r>
                      <a:endParaRPr lang="en-US" sz="1200" kern="1200" dirty="0">
                        <a:solidFill>
                          <a:schemeClr val="dk1"/>
                        </a:solidFill>
                        <a:latin typeface="Times New Roman"/>
                        <a:ea typeface="Times New Roman"/>
                        <a:cs typeface="B Nazanin" pitchFamily="2" charset="-78"/>
                      </a:endParaRPr>
                    </a:p>
                  </a:txBody>
                  <a:tcPr marL="68580" marR="68580" marT="0" marB="0" anchor="ctr"/>
                </a:tc>
                <a:tc>
                  <a:txBody>
                    <a:bodyPr/>
                    <a:lstStyle/>
                    <a:p>
                      <a:pPr marL="0" algn="ctr" rtl="1"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6</a:t>
                      </a:r>
                    </a:p>
                  </a:txBody>
                  <a:tcPr anchor="ctr"/>
                </a:tc>
              </a:tr>
              <a:tr h="457200">
                <a:tc>
                  <a:txBody>
                    <a:bodyPr/>
                    <a:lstStyle/>
                    <a:p>
                      <a:pPr marL="0" marR="0" algn="ctr" rtl="1">
                        <a:spcBef>
                          <a:spcPts val="0"/>
                        </a:spcBef>
                        <a:spcAft>
                          <a:spcPts val="0"/>
                        </a:spcAft>
                      </a:pPr>
                      <a:r>
                        <a:rPr lang="fa-IR" sz="1200" dirty="0">
                          <a:latin typeface="Times New Roman"/>
                          <a:ea typeface="Times New Roman"/>
                          <a:cs typeface="B Nazanin"/>
                        </a:rPr>
                        <a:t> شرکت نفت فلات قاره </a:t>
                      </a:r>
                      <a:endParaRPr lang="en-US" sz="1200" dirty="0">
                        <a:latin typeface="Times New Roman"/>
                        <a:ea typeface="Times New Roman"/>
                        <a:cs typeface="Arial"/>
                      </a:endParaRPr>
                    </a:p>
                    <a:p>
                      <a:pPr marL="0" marR="0" algn="ctr" rtl="1">
                        <a:spcBef>
                          <a:spcPts val="0"/>
                        </a:spcBef>
                        <a:spcAft>
                          <a:spcPts val="0"/>
                        </a:spcAft>
                      </a:pPr>
                      <a:r>
                        <a:rPr lang="fa-IR" sz="1200" dirty="0">
                          <a:latin typeface="Times New Roman"/>
                          <a:ea typeface="Times New Roman"/>
                          <a:cs typeface="B Nazanin"/>
                        </a:rPr>
                        <a:t>شرکت ایریتک- شركت مارون سازه </a:t>
                      </a:r>
                      <a:endParaRPr lang="en-US" sz="1200" dirty="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a:rPr>
                        <a:t>خدمات فني مهندسي و طراحي پروژه خطوط لوله ورودی به کارخانه اصلی </a:t>
                      </a:r>
                      <a:r>
                        <a:rPr kumimoji="0" lang="en-US" sz="1200" kern="1200" dirty="0">
                          <a:solidFill>
                            <a:schemeClr val="dk1"/>
                          </a:solidFill>
                          <a:latin typeface="Calibri" pitchFamily="34" charset="0"/>
                          <a:ea typeface="Times New Roman"/>
                          <a:cs typeface="B Nazanin"/>
                        </a:rPr>
                        <a:t>N.G.L</a:t>
                      </a:r>
                      <a:r>
                        <a:rPr lang="fa-IR" sz="1200" dirty="0">
                          <a:latin typeface="Times New Roman"/>
                          <a:ea typeface="Times New Roman"/>
                          <a:cs typeface="B Nazanin"/>
                        </a:rPr>
                        <a:t> خارک </a:t>
                      </a:r>
                      <a:endParaRPr lang="en-US" sz="1200" dirty="0">
                        <a:latin typeface="Times New Roman"/>
                        <a:ea typeface="Times New Roman"/>
                        <a:cs typeface="Arial"/>
                      </a:endParaRPr>
                    </a:p>
                  </a:txBody>
                  <a:tcPr marL="68580" marR="68580" marT="0" marB="0" anchor="ctr"/>
                </a:tc>
                <a:tc>
                  <a:txBody>
                    <a:bodyPr/>
                    <a:lstStyle/>
                    <a:p>
                      <a:pPr marL="0" algn="ctr" rtl="1"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7</a:t>
                      </a:r>
                    </a:p>
                  </a:txBody>
                  <a:tcPr anchor="ctr"/>
                </a:tc>
              </a:tr>
              <a:tr h="457200">
                <a:tc>
                  <a:txBody>
                    <a:bodyPr/>
                    <a:lstStyle/>
                    <a:p>
                      <a:pPr marL="0" marR="0" algn="ctr" rtl="1">
                        <a:spcBef>
                          <a:spcPts val="0"/>
                        </a:spcBef>
                        <a:spcAft>
                          <a:spcPts val="0"/>
                        </a:spcAft>
                      </a:pPr>
                      <a:r>
                        <a:rPr lang="fa-IR" sz="1200" dirty="0">
                          <a:solidFill>
                            <a:schemeClr val="tx1"/>
                          </a:solidFill>
                          <a:latin typeface="Times New Roman"/>
                          <a:ea typeface="Times New Roman"/>
                          <a:cs typeface="B Nazanin"/>
                        </a:rPr>
                        <a:t>شركت ملي گاز ايران</a:t>
                      </a:r>
                      <a:endParaRPr lang="en-US" sz="1200" dirty="0">
                        <a:solidFill>
                          <a:schemeClr val="tx1"/>
                        </a:solidFill>
                        <a:latin typeface="Times New Roman"/>
                        <a:ea typeface="Times New Roman"/>
                        <a:cs typeface="Arial"/>
                      </a:endParaRPr>
                    </a:p>
                  </a:txBody>
                  <a:tcPr marL="68580" marR="68580" marT="0" marB="0" anchor="ct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kumimoji="0" lang="fa-IR" sz="1200" kern="1200" dirty="0" smtClean="0">
                          <a:solidFill>
                            <a:schemeClr val="tx1"/>
                          </a:solidFill>
                          <a:effectLst/>
                          <a:latin typeface="Arial" pitchFamily="34" charset="0"/>
                          <a:ea typeface="Times New Roman" pitchFamily="18" charset="0"/>
                          <a:cs typeface="B Nazanin" pitchFamily="2" charset="-78"/>
                        </a:rPr>
                        <a:t>مشاور كارفرما پروژه احداث خط انتقال گاز</a:t>
                      </a:r>
                      <a:r>
                        <a:rPr kumimoji="0" lang="en-US" sz="1200" kern="1200" dirty="0" smtClean="0">
                          <a:solidFill>
                            <a:schemeClr val="tx1"/>
                          </a:solidFill>
                          <a:effectLst/>
                          <a:latin typeface="Arial" pitchFamily="34" charset="0"/>
                          <a:ea typeface="Times New Roman" pitchFamily="18" charset="0"/>
                          <a:cs typeface="B Nazanin" pitchFamily="2" charset="-78"/>
                        </a:rPr>
                        <a:t>" </a:t>
                      </a:r>
                      <a:r>
                        <a:rPr kumimoji="0" lang="fa-IR" sz="1200" kern="1200" dirty="0" smtClean="0">
                          <a:solidFill>
                            <a:schemeClr val="tx1"/>
                          </a:solidFill>
                          <a:effectLst/>
                          <a:latin typeface="Calibri" pitchFamily="34" charset="0"/>
                          <a:ea typeface="Times New Roman" pitchFamily="18" charset="0"/>
                          <a:cs typeface="B Nazanin" pitchFamily="2" charset="-78"/>
                        </a:rPr>
                        <a:t>30</a:t>
                      </a:r>
                      <a:r>
                        <a:rPr kumimoji="0" lang="fa-IR" sz="1200" kern="1200" dirty="0" smtClean="0">
                          <a:solidFill>
                            <a:schemeClr val="tx1"/>
                          </a:solidFill>
                          <a:effectLst/>
                          <a:latin typeface="Arial" pitchFamily="34" charset="0"/>
                          <a:ea typeface="Times New Roman" pitchFamily="18" charset="0"/>
                          <a:cs typeface="B Nazanin" pitchFamily="2" charset="-78"/>
                        </a:rPr>
                        <a:t> و</a:t>
                      </a:r>
                      <a:r>
                        <a:rPr kumimoji="0" lang="en-US" sz="1200" kern="1200" dirty="0" smtClean="0">
                          <a:solidFill>
                            <a:schemeClr val="tx1"/>
                          </a:solidFill>
                          <a:effectLst/>
                          <a:latin typeface="Arial" pitchFamily="34" charset="0"/>
                          <a:ea typeface="Times New Roman" pitchFamily="18" charset="0"/>
                          <a:cs typeface="B Nazanin" pitchFamily="2" charset="-78"/>
                        </a:rPr>
                        <a:t>"</a:t>
                      </a:r>
                      <a:r>
                        <a:rPr kumimoji="0" lang="fa-IR" sz="1200" kern="1200" dirty="0" smtClean="0">
                          <a:solidFill>
                            <a:schemeClr val="tx1"/>
                          </a:solidFill>
                          <a:effectLst/>
                          <a:latin typeface="Calibri" pitchFamily="34" charset="0"/>
                          <a:ea typeface="Times New Roman" pitchFamily="18" charset="0"/>
                          <a:cs typeface="B Nazanin" pitchFamily="2" charset="-78"/>
                        </a:rPr>
                        <a:t>36</a:t>
                      </a:r>
                      <a:r>
                        <a:rPr kumimoji="0" lang="fa-IR" sz="1200" kern="1200" dirty="0" smtClean="0">
                          <a:solidFill>
                            <a:schemeClr val="tx1"/>
                          </a:solidFill>
                          <a:effectLst/>
                          <a:latin typeface="Arial" pitchFamily="34" charset="0"/>
                          <a:ea typeface="Times New Roman" pitchFamily="18" charset="0"/>
                          <a:cs typeface="B Nazanin" pitchFamily="2" charset="-78"/>
                        </a:rPr>
                        <a:t> اهواز- خرمشهر- آبادان</a:t>
                      </a:r>
                      <a:r>
                        <a:rPr kumimoji="0" lang="en-US" sz="1200" kern="1200" dirty="0" smtClean="0">
                          <a:solidFill>
                            <a:schemeClr val="tx1"/>
                          </a:solidFill>
                          <a:effectLst/>
                          <a:latin typeface="Arial" pitchFamily="34" charset="0"/>
                          <a:ea typeface="Times New Roman" pitchFamily="18" charset="0"/>
                          <a:cs typeface="B Nazanin" pitchFamily="2" charset="-78"/>
                        </a:rPr>
                        <a:t> </a:t>
                      </a:r>
                    </a:p>
                  </a:txBody>
                  <a:tcPr anchor="ctr"/>
                </a:tc>
                <a:tc>
                  <a:txBody>
                    <a:bodyPr/>
                    <a:lstStyle/>
                    <a:p>
                      <a:pPr marL="0" algn="ctr" rtl="1"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8</a:t>
                      </a:r>
                    </a:p>
                  </a:txBody>
                  <a:tcPr anchor="ctr"/>
                </a:tc>
              </a:tr>
              <a:tr h="457200">
                <a:tc>
                  <a:txBody>
                    <a:bodyPr/>
                    <a:lstStyle/>
                    <a:p>
                      <a:pPr marL="0" marR="0" algn="ctr" rtl="1">
                        <a:spcBef>
                          <a:spcPts val="0"/>
                        </a:spcBef>
                        <a:spcAft>
                          <a:spcPts val="0"/>
                        </a:spcAft>
                      </a:pPr>
                      <a:r>
                        <a:rPr lang="fa-IR" sz="1200" dirty="0">
                          <a:solidFill>
                            <a:schemeClr val="tx1"/>
                          </a:solidFill>
                          <a:latin typeface="Times New Roman"/>
                          <a:ea typeface="Times New Roman"/>
                          <a:cs typeface="B Nazanin"/>
                        </a:rPr>
                        <a:t>شركت ملي گاز ايران</a:t>
                      </a:r>
                      <a:endParaRPr lang="en-US" sz="1200" dirty="0">
                        <a:solidFill>
                          <a:schemeClr val="tx1"/>
                        </a:solidFill>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dirty="0">
                          <a:solidFill>
                            <a:schemeClr val="tx1"/>
                          </a:solidFill>
                          <a:latin typeface="Times New Roman"/>
                          <a:ea typeface="Times New Roman"/>
                          <a:cs typeface="B Nazanin"/>
                        </a:rPr>
                        <a:t>مشاور كارفرما پروژه خط انتقال گاز </a:t>
                      </a:r>
                      <a:r>
                        <a:rPr lang="en-US" sz="1200" dirty="0">
                          <a:solidFill>
                            <a:schemeClr val="tx1"/>
                          </a:solidFill>
                          <a:latin typeface="Times New Roman"/>
                          <a:ea typeface="Times New Roman"/>
                          <a:cs typeface="B Nazanin"/>
                        </a:rPr>
                        <a:t>"</a:t>
                      </a:r>
                      <a:r>
                        <a:rPr lang="fa-IR" sz="1200" dirty="0">
                          <a:solidFill>
                            <a:schemeClr val="tx1"/>
                          </a:solidFill>
                          <a:latin typeface="Times New Roman"/>
                          <a:ea typeface="Times New Roman"/>
                          <a:cs typeface="B Nazanin"/>
                        </a:rPr>
                        <a:t>30 صادراتي </a:t>
                      </a:r>
                      <a:endParaRPr lang="en-US" sz="1200" dirty="0">
                        <a:solidFill>
                          <a:schemeClr val="tx1"/>
                        </a:solidFill>
                        <a:latin typeface="Times New Roman"/>
                        <a:ea typeface="Times New Roman"/>
                        <a:cs typeface="Arial"/>
                      </a:endParaRPr>
                    </a:p>
                    <a:p>
                      <a:pPr marL="0" marR="0" algn="just" rtl="1">
                        <a:spcBef>
                          <a:spcPts val="0"/>
                        </a:spcBef>
                        <a:spcAft>
                          <a:spcPts val="0"/>
                        </a:spcAft>
                      </a:pPr>
                      <a:r>
                        <a:rPr lang="fa-IR" sz="1200" dirty="0">
                          <a:solidFill>
                            <a:schemeClr val="tx1"/>
                          </a:solidFill>
                          <a:latin typeface="Times New Roman"/>
                          <a:ea typeface="Times New Roman"/>
                          <a:cs typeface="B Nazanin"/>
                        </a:rPr>
                        <a:t>تبريز- ارمنستان به روش </a:t>
                      </a:r>
                      <a:r>
                        <a:rPr lang="en-US" sz="1200" dirty="0">
                          <a:solidFill>
                            <a:schemeClr val="tx1"/>
                          </a:solidFill>
                          <a:latin typeface="Times New Roman"/>
                          <a:ea typeface="Times New Roman"/>
                          <a:cs typeface="B Nazanin"/>
                        </a:rPr>
                        <a:t>(</a:t>
                      </a:r>
                      <a:r>
                        <a:rPr kumimoji="0" lang="en-US" sz="1200" kern="1200" dirty="0" smtClean="0">
                          <a:solidFill>
                            <a:schemeClr val="tx1"/>
                          </a:solidFill>
                          <a:effectLst/>
                          <a:latin typeface="Calibri" pitchFamily="34" charset="0"/>
                          <a:ea typeface="Times New Roman" pitchFamily="18" charset="0"/>
                          <a:cs typeface="B Nazanin" pitchFamily="2" charset="-78"/>
                        </a:rPr>
                        <a:t>E.P.C</a:t>
                      </a:r>
                      <a:r>
                        <a:rPr lang="en-US" sz="1200" dirty="0">
                          <a:solidFill>
                            <a:schemeClr val="tx1"/>
                          </a:solidFill>
                          <a:latin typeface="Times New Roman"/>
                          <a:ea typeface="Times New Roman"/>
                          <a:cs typeface="B Nazanin"/>
                        </a:rPr>
                        <a:t>)</a:t>
                      </a:r>
                      <a:endParaRPr lang="en-US" sz="1200" dirty="0">
                        <a:solidFill>
                          <a:schemeClr val="tx1"/>
                        </a:solidFill>
                        <a:latin typeface="Times New Roman"/>
                        <a:ea typeface="Times New Roman"/>
                        <a:cs typeface="Arial"/>
                      </a:endParaRPr>
                    </a:p>
                  </a:txBody>
                  <a:tcPr marL="68580" marR="68580" marT="0" marB="0" anchor="ctr"/>
                </a:tc>
                <a:tc>
                  <a:txBody>
                    <a:bodyPr/>
                    <a:lstStyle/>
                    <a:p>
                      <a:pPr marL="0" algn="ctr" rtl="1"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9</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marR="0" algn="ctr" rtl="1">
                        <a:spcBef>
                          <a:spcPts val="0"/>
                        </a:spcBef>
                        <a:spcAft>
                          <a:spcPts val="0"/>
                        </a:spcAft>
                      </a:pPr>
                      <a:r>
                        <a:rPr lang="fa-IR" sz="1200" dirty="0">
                          <a:solidFill>
                            <a:schemeClr val="tx1"/>
                          </a:solidFill>
                          <a:latin typeface="Times New Roman"/>
                          <a:ea typeface="Times New Roman"/>
                          <a:cs typeface="B Nazanin"/>
                        </a:rPr>
                        <a:t>شركت ملي گاز ايران</a:t>
                      </a:r>
                      <a:endParaRPr lang="en-US" sz="1200" dirty="0">
                        <a:solidFill>
                          <a:schemeClr val="tx1"/>
                        </a:solidFill>
                        <a:latin typeface="Times New Roman"/>
                        <a:ea typeface="Times New Roman"/>
                        <a:cs typeface="Arial"/>
                      </a:endParaRPr>
                    </a:p>
                  </a:txBody>
                  <a:tcPr marL="68580" marR="68580" marT="0" marB="0" anchor="ctr"/>
                </a:tc>
                <a:tc>
                  <a:txBody>
                    <a:bodyPr/>
                    <a:lstStyle/>
                    <a:p>
                      <a:pPr marL="0" algn="r" rtl="1"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خدمات فني - مهندسي و نظارت  عبور خط لوله </a:t>
                      </a:r>
                      <a:r>
                        <a:rPr kumimoji="0" lang="en-US" sz="1200" kern="1200" dirty="0" smtClean="0">
                          <a:solidFill>
                            <a:schemeClr val="tx1"/>
                          </a:solidFill>
                          <a:effectLst/>
                          <a:latin typeface="Arial" pitchFamily="34" charset="0"/>
                          <a:ea typeface="Times New Roman" pitchFamily="18" charset="0"/>
                          <a:cs typeface="B Nazanin" pitchFamily="2" charset="-78"/>
                        </a:rPr>
                        <a:t>"</a:t>
                      </a:r>
                      <a:r>
                        <a:rPr kumimoji="0" lang="fa-IR" sz="1200" kern="1200" dirty="0" smtClean="0">
                          <a:solidFill>
                            <a:schemeClr val="tx1"/>
                          </a:solidFill>
                          <a:effectLst/>
                          <a:latin typeface="Arial" pitchFamily="34" charset="0"/>
                          <a:ea typeface="Times New Roman" pitchFamily="18" charset="0"/>
                          <a:cs typeface="B Nazanin" pitchFamily="2" charset="-78"/>
                        </a:rPr>
                        <a:t>16 از زير رودخانه كارون به روش </a:t>
                      </a:r>
                      <a:r>
                        <a:rPr kumimoji="0" lang="en-US" sz="1200" kern="1200" dirty="0" smtClean="0">
                          <a:solidFill>
                            <a:schemeClr val="tx1"/>
                          </a:solidFill>
                          <a:effectLst/>
                          <a:latin typeface="Arial" pitchFamily="34" charset="0"/>
                          <a:ea typeface="Times New Roman" pitchFamily="18" charset="0"/>
                          <a:cs typeface="B Nazanin" pitchFamily="2" charset="-78"/>
                        </a:rPr>
                        <a:t>(</a:t>
                      </a:r>
                      <a:r>
                        <a:rPr kumimoji="0" lang="en-US" sz="1200" kern="1200" dirty="0" smtClean="0">
                          <a:solidFill>
                            <a:schemeClr val="tx1"/>
                          </a:solidFill>
                          <a:effectLst/>
                          <a:latin typeface="Calibri" pitchFamily="34" charset="0"/>
                          <a:ea typeface="Times New Roman" pitchFamily="18" charset="0"/>
                          <a:cs typeface="B Nazanin" pitchFamily="2" charset="-78"/>
                        </a:rPr>
                        <a:t>H.D.D</a:t>
                      </a:r>
                      <a:r>
                        <a:rPr kumimoji="0" lang="en-US" sz="1200" kern="1200" dirty="0" smtClean="0">
                          <a:solidFill>
                            <a:schemeClr val="tx1"/>
                          </a:solidFill>
                          <a:effectLst/>
                          <a:latin typeface="Arial" pitchFamily="34" charset="0"/>
                          <a:ea typeface="Times New Roman" pitchFamily="18" charset="0"/>
                          <a:cs typeface="B Nazanin" pitchFamily="2" charset="-78"/>
                        </a:rPr>
                        <a:t>.)</a:t>
                      </a:r>
                    </a:p>
                  </a:txBody>
                  <a:tcPr anchor="ctr"/>
                </a:tc>
                <a:tc>
                  <a:txBody>
                    <a:bodyPr/>
                    <a:lstStyle/>
                    <a:p>
                      <a:pPr marL="0" algn="ctr" rtl="1"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10</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marR="0" algn="ctr" rtl="1">
                        <a:spcBef>
                          <a:spcPts val="0"/>
                        </a:spcBef>
                        <a:spcAft>
                          <a:spcPts val="0"/>
                        </a:spcAft>
                      </a:pPr>
                      <a:r>
                        <a:rPr lang="fa-IR" sz="1200" dirty="0">
                          <a:solidFill>
                            <a:schemeClr val="tx1"/>
                          </a:solidFill>
                          <a:latin typeface="Times New Roman"/>
                          <a:ea typeface="Times New Roman"/>
                          <a:cs typeface="B Nazanin"/>
                        </a:rPr>
                        <a:t>شركت ملي گاز ايران و شركت سات</a:t>
                      </a:r>
                      <a:endParaRPr lang="en-US" sz="1200" dirty="0">
                        <a:solidFill>
                          <a:schemeClr val="tx1"/>
                        </a:solidFill>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dirty="0">
                          <a:solidFill>
                            <a:schemeClr val="tx1"/>
                          </a:solidFill>
                          <a:latin typeface="Times New Roman"/>
                          <a:ea typeface="Times New Roman"/>
                          <a:cs typeface="B Nazanin"/>
                        </a:rPr>
                        <a:t>خدمات فني - مهندسي و نظارت  عبور خط لوله </a:t>
                      </a:r>
                      <a:r>
                        <a:rPr lang="en-US" sz="1200" dirty="0">
                          <a:solidFill>
                            <a:schemeClr val="tx1"/>
                          </a:solidFill>
                          <a:latin typeface="Times New Roman"/>
                          <a:ea typeface="Times New Roman"/>
                          <a:cs typeface="B Nazanin"/>
                        </a:rPr>
                        <a:t>"</a:t>
                      </a:r>
                      <a:r>
                        <a:rPr lang="fa-IR" sz="1200" dirty="0">
                          <a:solidFill>
                            <a:schemeClr val="tx1"/>
                          </a:solidFill>
                          <a:latin typeface="Times New Roman"/>
                          <a:ea typeface="Times New Roman"/>
                          <a:cs typeface="B Nazanin"/>
                        </a:rPr>
                        <a:t>24 از زير رودخانه گرگر به روش </a:t>
                      </a:r>
                      <a:r>
                        <a:rPr lang="en-US" sz="1200" dirty="0">
                          <a:solidFill>
                            <a:schemeClr val="tx1"/>
                          </a:solidFill>
                          <a:latin typeface="Times New Roman"/>
                          <a:ea typeface="Times New Roman"/>
                          <a:cs typeface="B Nazanin"/>
                        </a:rPr>
                        <a:t>(</a:t>
                      </a:r>
                      <a:r>
                        <a:rPr kumimoji="0" lang="en-US" sz="1200" kern="1200" dirty="0" smtClean="0">
                          <a:solidFill>
                            <a:schemeClr val="tx1"/>
                          </a:solidFill>
                          <a:effectLst/>
                          <a:latin typeface="Calibri" pitchFamily="34" charset="0"/>
                          <a:ea typeface="Times New Roman" pitchFamily="18" charset="0"/>
                          <a:cs typeface="B Nazanin" pitchFamily="2" charset="-78"/>
                        </a:rPr>
                        <a:t>H.D.D</a:t>
                      </a:r>
                      <a:r>
                        <a:rPr lang="en-US" sz="1200" dirty="0">
                          <a:solidFill>
                            <a:schemeClr val="tx1"/>
                          </a:solidFill>
                          <a:latin typeface="Times New Roman"/>
                          <a:ea typeface="Times New Roman"/>
                          <a:cs typeface="B Nazanin"/>
                        </a:rPr>
                        <a:t>.)</a:t>
                      </a:r>
                      <a:r>
                        <a:rPr lang="en-US" sz="1200" dirty="0">
                          <a:solidFill>
                            <a:schemeClr val="tx1"/>
                          </a:solidFill>
                          <a:latin typeface="B Nazanin"/>
                          <a:ea typeface="Times New Roman"/>
                          <a:cs typeface="Arial"/>
                        </a:rPr>
                        <a:t> </a:t>
                      </a:r>
                      <a:endParaRPr lang="en-US" sz="1200" dirty="0">
                        <a:solidFill>
                          <a:schemeClr val="tx1"/>
                        </a:solidFill>
                        <a:latin typeface="Times New Roman"/>
                        <a:ea typeface="Times New Roman"/>
                        <a:cs typeface="Arial"/>
                      </a:endParaRPr>
                    </a:p>
                  </a:txBody>
                  <a:tcPr marL="68580" marR="68580" marT="0" marB="0" anchor="ctr"/>
                </a:tc>
                <a:tc>
                  <a:txBody>
                    <a:bodyPr/>
                    <a:lstStyle/>
                    <a:p>
                      <a:pPr marL="0" algn="ctr" rtl="1"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11</a:t>
                      </a:r>
                    </a:p>
                  </a:txBody>
                  <a:tcPr anchor="ctr"/>
                </a:tc>
              </a:tr>
              <a:tr h="457200">
                <a:tc>
                  <a:txBody>
                    <a:bodyPr/>
                    <a:lstStyle/>
                    <a:p>
                      <a:pPr marL="0" marR="0" algn="ctr" rtl="1">
                        <a:spcBef>
                          <a:spcPts val="0"/>
                        </a:spcBef>
                        <a:spcAft>
                          <a:spcPts val="0"/>
                        </a:spcAft>
                      </a:pPr>
                      <a:r>
                        <a:rPr lang="fa-IR" sz="1200" dirty="0">
                          <a:solidFill>
                            <a:schemeClr val="tx1"/>
                          </a:solidFill>
                          <a:latin typeface="Times New Roman"/>
                          <a:ea typeface="Times New Roman"/>
                          <a:cs typeface="B Nazanin"/>
                        </a:rPr>
                        <a:t>شركت ملي گاز ايران و شركت سات</a:t>
                      </a:r>
                      <a:endParaRPr lang="en-US" sz="1200" dirty="0">
                        <a:solidFill>
                          <a:schemeClr val="tx1"/>
                        </a:solidFill>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dirty="0">
                          <a:solidFill>
                            <a:schemeClr val="tx1"/>
                          </a:solidFill>
                          <a:latin typeface="Times New Roman"/>
                          <a:ea typeface="Times New Roman"/>
                          <a:cs typeface="B Nazanin"/>
                        </a:rPr>
                        <a:t>خدمات فني - مهندسي و نظارت  عبور خط لوله </a:t>
                      </a:r>
                      <a:r>
                        <a:rPr lang="en-US" sz="1200" dirty="0">
                          <a:solidFill>
                            <a:schemeClr val="tx1"/>
                          </a:solidFill>
                          <a:latin typeface="Times New Roman"/>
                          <a:ea typeface="Times New Roman"/>
                          <a:cs typeface="B Nazanin"/>
                        </a:rPr>
                        <a:t>"</a:t>
                      </a:r>
                      <a:r>
                        <a:rPr lang="fa-IR" sz="1200" dirty="0">
                          <a:solidFill>
                            <a:schemeClr val="tx1"/>
                          </a:solidFill>
                          <a:latin typeface="Times New Roman"/>
                          <a:ea typeface="Times New Roman"/>
                          <a:cs typeface="B Nazanin"/>
                        </a:rPr>
                        <a:t>24 از زير رودخانه شطيط به روش </a:t>
                      </a:r>
                      <a:r>
                        <a:rPr lang="en-US" sz="1200" dirty="0">
                          <a:solidFill>
                            <a:schemeClr val="tx1"/>
                          </a:solidFill>
                          <a:latin typeface="Times New Roman"/>
                          <a:ea typeface="Times New Roman"/>
                          <a:cs typeface="B Nazanin"/>
                        </a:rPr>
                        <a:t>(</a:t>
                      </a:r>
                      <a:r>
                        <a:rPr kumimoji="0" lang="en-US" sz="1200" kern="1200" dirty="0" smtClean="0">
                          <a:solidFill>
                            <a:schemeClr val="tx1"/>
                          </a:solidFill>
                          <a:effectLst/>
                          <a:latin typeface="Calibri" pitchFamily="34" charset="0"/>
                          <a:ea typeface="Times New Roman" pitchFamily="18" charset="0"/>
                          <a:cs typeface="B Nazanin" pitchFamily="2" charset="-78"/>
                        </a:rPr>
                        <a:t>H.D.D</a:t>
                      </a:r>
                      <a:r>
                        <a:rPr lang="en-US" sz="1200" dirty="0">
                          <a:solidFill>
                            <a:schemeClr val="tx1"/>
                          </a:solidFill>
                          <a:latin typeface="Times New Roman"/>
                          <a:ea typeface="Times New Roman"/>
                          <a:cs typeface="B Nazanin"/>
                        </a:rPr>
                        <a:t>.)</a:t>
                      </a:r>
                      <a:endParaRPr lang="en-US" sz="1200" dirty="0">
                        <a:solidFill>
                          <a:schemeClr val="tx1"/>
                        </a:solidFill>
                        <a:latin typeface="Times New Roman"/>
                        <a:ea typeface="Times New Roman"/>
                        <a:cs typeface="Arial"/>
                      </a:endParaRPr>
                    </a:p>
                  </a:txBody>
                  <a:tcPr marL="68580" marR="68580" marT="0" marB="0" anchor="ctr"/>
                </a:tc>
                <a:tc>
                  <a:txBody>
                    <a:bodyPr/>
                    <a:lstStyle/>
                    <a:p>
                      <a:pPr marL="0" algn="ctr" rtl="1"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12</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bl>
          </a:graphicData>
        </a:graphic>
      </p:graphicFrame>
    </p:spTree>
  </p:cSld>
  <p:clrMapOvr>
    <a:masterClrMapping/>
  </p:clrMapOvr>
  <p:transition spd="med">
    <p:randomBar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38221939"/>
              </p:ext>
            </p:extLst>
          </p:nvPr>
        </p:nvGraphicFramePr>
        <p:xfrm>
          <a:off x="609600" y="685800"/>
          <a:ext cx="5638800" cy="7406640"/>
        </p:xfrm>
        <a:graphic>
          <a:graphicData uri="http://schemas.openxmlformats.org/drawingml/2006/table">
            <a:tbl>
              <a:tblPr bandRow="1">
                <a:effectLst>
                  <a:outerShdw blurRad="50800" dist="38100" dir="18900000" algn="bl" rotWithShape="0">
                    <a:prstClr val="black">
                      <a:alpha val="40000"/>
                    </a:prstClr>
                  </a:outerShdw>
                </a:effectLst>
                <a:tableStyleId>{D7AC3CCA-C797-4891-BE02-D94E43425B78}</a:tableStyleId>
              </a:tblPr>
              <a:tblGrid>
                <a:gridCol w="1524000"/>
                <a:gridCol w="3657600"/>
                <a:gridCol w="457200"/>
              </a:tblGrid>
              <a:tr h="457200">
                <a:tc>
                  <a:txBody>
                    <a:bodyPr/>
                    <a:lstStyle/>
                    <a:p>
                      <a:pPr marL="0" algn="ctr" rtl="1"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کارفرما</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1"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شرح خدمات پروژه</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1"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رديف</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marR="0" algn="ctr" rtl="1">
                        <a:spcBef>
                          <a:spcPts val="0"/>
                        </a:spcBef>
                        <a:spcAft>
                          <a:spcPts val="0"/>
                        </a:spcAft>
                      </a:pPr>
                      <a:r>
                        <a:rPr lang="fa-IR" sz="1200" dirty="0">
                          <a:solidFill>
                            <a:schemeClr val="tx1"/>
                          </a:solidFill>
                          <a:latin typeface="Times New Roman"/>
                          <a:ea typeface="Times New Roman"/>
                          <a:cs typeface="B Nazanin"/>
                        </a:rPr>
                        <a:t>شركت خطوط لوله و مخابرات نفت ايران </a:t>
                      </a:r>
                      <a:endParaRPr lang="en-US" sz="1200" dirty="0">
                        <a:solidFill>
                          <a:schemeClr val="tx1"/>
                        </a:solidFill>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dirty="0">
                          <a:solidFill>
                            <a:schemeClr val="tx1"/>
                          </a:solidFill>
                          <a:latin typeface="Times New Roman"/>
                          <a:ea typeface="Times New Roman"/>
                          <a:cs typeface="B Nazanin"/>
                        </a:rPr>
                        <a:t>خدمات فني </a:t>
                      </a:r>
                      <a:r>
                        <a:rPr lang="fa-IR" sz="1200" dirty="0">
                          <a:solidFill>
                            <a:schemeClr val="tx1"/>
                          </a:solidFill>
                          <a:latin typeface="Times New Roman"/>
                          <a:ea typeface="Times New Roman"/>
                          <a:cs typeface="Arial"/>
                        </a:rPr>
                        <a:t>–</a:t>
                      </a:r>
                      <a:r>
                        <a:rPr lang="fa-IR" sz="1200" dirty="0">
                          <a:solidFill>
                            <a:schemeClr val="tx1"/>
                          </a:solidFill>
                          <a:latin typeface="Times New Roman"/>
                          <a:ea typeface="Times New Roman"/>
                          <a:cs typeface="B Nazanin"/>
                        </a:rPr>
                        <a:t> مهندسي و طراحي و برگزار ي مناقصه و نظارت پروژه  عبور 11 رشته خط لوله از زير رودخانه بهمنشير به روش </a:t>
                      </a:r>
                      <a:r>
                        <a:rPr lang="en-US" sz="1200" dirty="0">
                          <a:solidFill>
                            <a:schemeClr val="tx1"/>
                          </a:solidFill>
                          <a:latin typeface="Times New Roman"/>
                          <a:ea typeface="Times New Roman"/>
                          <a:cs typeface="B Nazanin"/>
                        </a:rPr>
                        <a:t>(</a:t>
                      </a:r>
                      <a:r>
                        <a:rPr kumimoji="0" lang="en-US" sz="1200" kern="1200" dirty="0" smtClean="0">
                          <a:solidFill>
                            <a:schemeClr val="tx1"/>
                          </a:solidFill>
                          <a:effectLst/>
                          <a:latin typeface="Calibri" pitchFamily="34" charset="0"/>
                          <a:ea typeface="Times New Roman" pitchFamily="18" charset="0"/>
                          <a:cs typeface="B Nazanin" pitchFamily="2" charset="-78"/>
                        </a:rPr>
                        <a:t>H.D.D</a:t>
                      </a:r>
                      <a:r>
                        <a:rPr lang="en-US" sz="1200" dirty="0">
                          <a:solidFill>
                            <a:schemeClr val="tx1"/>
                          </a:solidFill>
                          <a:latin typeface="Times New Roman"/>
                          <a:ea typeface="Times New Roman"/>
                          <a:cs typeface="B Nazanin"/>
                        </a:rPr>
                        <a:t>.)</a:t>
                      </a:r>
                      <a:endParaRPr lang="en-US" sz="1200" dirty="0">
                        <a:solidFill>
                          <a:schemeClr val="tx1"/>
                        </a:solidFill>
                        <a:latin typeface="Times New Roman"/>
                        <a:ea typeface="Times New Roman"/>
                        <a:cs typeface="Arial"/>
                      </a:endParaRPr>
                    </a:p>
                  </a:txBody>
                  <a:tcPr marL="68580" marR="68580" marT="0" marB="0" anchor="ctr"/>
                </a:tc>
                <a:tc>
                  <a:txBody>
                    <a:bodyPr/>
                    <a:lstStyle/>
                    <a:p>
                      <a:pPr marL="0" algn="ctr" rtl="1"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13</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marR="0" algn="ctr" rtl="1">
                        <a:spcBef>
                          <a:spcPts val="0"/>
                        </a:spcBef>
                        <a:spcAft>
                          <a:spcPts val="0"/>
                        </a:spcAft>
                      </a:pPr>
                      <a:r>
                        <a:rPr lang="fa-IR" sz="1200" dirty="0">
                          <a:solidFill>
                            <a:schemeClr val="tx1"/>
                          </a:solidFill>
                          <a:latin typeface="Times New Roman"/>
                          <a:ea typeface="Times New Roman"/>
                          <a:cs typeface="B Nazanin"/>
                        </a:rPr>
                        <a:t>شركت خطوط لوله و مخابرات نفت ايران</a:t>
                      </a:r>
                      <a:endParaRPr lang="en-US" sz="1200" dirty="0">
                        <a:solidFill>
                          <a:schemeClr val="tx1"/>
                        </a:solidFill>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dirty="0">
                          <a:solidFill>
                            <a:schemeClr val="tx1"/>
                          </a:solidFill>
                          <a:latin typeface="Times New Roman"/>
                          <a:ea typeface="Times New Roman"/>
                          <a:cs typeface="B Nazanin"/>
                        </a:rPr>
                        <a:t>خدمات فني </a:t>
                      </a:r>
                      <a:r>
                        <a:rPr lang="fa-IR" sz="1200" dirty="0">
                          <a:solidFill>
                            <a:schemeClr val="tx1"/>
                          </a:solidFill>
                          <a:latin typeface="Times New Roman"/>
                          <a:ea typeface="Times New Roman"/>
                          <a:cs typeface="Arial"/>
                        </a:rPr>
                        <a:t>–</a:t>
                      </a:r>
                      <a:r>
                        <a:rPr lang="fa-IR" sz="1200" dirty="0">
                          <a:solidFill>
                            <a:schemeClr val="tx1"/>
                          </a:solidFill>
                          <a:latin typeface="Times New Roman"/>
                          <a:ea typeface="Times New Roman"/>
                          <a:cs typeface="B Nazanin"/>
                        </a:rPr>
                        <a:t> مهندسي و طراحي و برگزاري مناقصه و نظارت پروژه استاندارد سازي خطوط لوله نفت و گاز پالايشگاه آبادان </a:t>
                      </a:r>
                      <a:endParaRPr lang="en-US" sz="1200" dirty="0">
                        <a:solidFill>
                          <a:schemeClr val="tx1"/>
                        </a:solidFill>
                        <a:latin typeface="Times New Roman"/>
                        <a:ea typeface="Times New Roman"/>
                        <a:cs typeface="Arial"/>
                      </a:endParaRPr>
                    </a:p>
                  </a:txBody>
                  <a:tcPr marL="68580" marR="68580" marT="0" marB="0" anchor="ctr"/>
                </a:tc>
                <a:tc>
                  <a:txBody>
                    <a:bodyPr/>
                    <a:lstStyle/>
                    <a:p>
                      <a:pPr marL="0" algn="ctr" rtl="1"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14</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marR="0" algn="ctr" rtl="1">
                        <a:spcBef>
                          <a:spcPts val="0"/>
                        </a:spcBef>
                        <a:spcAft>
                          <a:spcPts val="0"/>
                        </a:spcAft>
                      </a:pPr>
                      <a:r>
                        <a:rPr lang="fa-IR" sz="1200" dirty="0">
                          <a:solidFill>
                            <a:schemeClr val="tx1"/>
                          </a:solidFill>
                          <a:latin typeface="Times New Roman"/>
                          <a:ea typeface="Times New Roman"/>
                          <a:cs typeface="B Nazanin"/>
                        </a:rPr>
                        <a:t>شركت خطوط لوله و مخابرات نفت ايران</a:t>
                      </a:r>
                      <a:endParaRPr lang="en-US" sz="1200" dirty="0">
                        <a:solidFill>
                          <a:schemeClr val="tx1"/>
                        </a:solidFill>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dirty="0">
                          <a:solidFill>
                            <a:schemeClr val="tx1"/>
                          </a:solidFill>
                          <a:latin typeface="Times New Roman"/>
                          <a:ea typeface="Times New Roman"/>
                          <a:cs typeface="B Nazanin"/>
                        </a:rPr>
                        <a:t>خدمات فني </a:t>
                      </a:r>
                      <a:r>
                        <a:rPr lang="fa-IR" sz="1200" dirty="0">
                          <a:solidFill>
                            <a:schemeClr val="tx1"/>
                          </a:solidFill>
                          <a:latin typeface="Times New Roman"/>
                          <a:ea typeface="Times New Roman"/>
                          <a:cs typeface="Arial"/>
                        </a:rPr>
                        <a:t>–</a:t>
                      </a:r>
                      <a:r>
                        <a:rPr lang="fa-IR" sz="1200" dirty="0">
                          <a:solidFill>
                            <a:schemeClr val="tx1"/>
                          </a:solidFill>
                          <a:latin typeface="Times New Roman"/>
                          <a:ea typeface="Times New Roman"/>
                          <a:cs typeface="B Nazanin"/>
                        </a:rPr>
                        <a:t>مهندسي و طراحي و برگزاري  مناقصه و نظارت پروژه 4 رشته خط لوله از پالايشگاه آبادان تا سه راهي ايرانگاز</a:t>
                      </a:r>
                      <a:endParaRPr lang="en-US" sz="1200" dirty="0">
                        <a:solidFill>
                          <a:schemeClr val="tx1"/>
                        </a:solidFill>
                        <a:latin typeface="Times New Roman"/>
                        <a:ea typeface="Times New Roman"/>
                        <a:cs typeface="Arial"/>
                      </a:endParaRPr>
                    </a:p>
                  </a:txBody>
                  <a:tcPr marL="68580" marR="68580" marT="0" marB="0" anchor="ctr"/>
                </a:tc>
                <a:tc>
                  <a:txBody>
                    <a:bodyPr/>
                    <a:lstStyle/>
                    <a:p>
                      <a:pPr marL="0" algn="ctr" rtl="1"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15</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marR="0" algn="ctr" rtl="1">
                        <a:spcBef>
                          <a:spcPts val="0"/>
                        </a:spcBef>
                        <a:spcAft>
                          <a:spcPts val="0"/>
                        </a:spcAft>
                      </a:pPr>
                      <a:r>
                        <a:rPr lang="fa-IR" sz="1200" dirty="0">
                          <a:solidFill>
                            <a:schemeClr val="tx1"/>
                          </a:solidFill>
                          <a:latin typeface="Times New Roman"/>
                          <a:ea typeface="Times New Roman"/>
                          <a:cs typeface="B Nazanin"/>
                        </a:rPr>
                        <a:t>شركت خطوط لوله و مخابرات نفت ايران</a:t>
                      </a:r>
                      <a:endParaRPr lang="en-US" sz="1200" dirty="0">
                        <a:solidFill>
                          <a:schemeClr val="tx1"/>
                        </a:solidFill>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a:solidFill>
                            <a:schemeClr val="tx1"/>
                          </a:solidFill>
                          <a:latin typeface="Times New Roman"/>
                          <a:ea typeface="Times New Roman"/>
                          <a:cs typeface="B Nazanin"/>
                        </a:rPr>
                        <a:t>خدمات فني </a:t>
                      </a:r>
                      <a:r>
                        <a:rPr lang="fa-IR" sz="1200">
                          <a:solidFill>
                            <a:schemeClr val="tx1"/>
                          </a:solidFill>
                          <a:latin typeface="Times New Roman"/>
                          <a:ea typeface="Times New Roman"/>
                          <a:cs typeface="Arial"/>
                        </a:rPr>
                        <a:t>–</a:t>
                      </a:r>
                      <a:r>
                        <a:rPr lang="fa-IR" sz="1200">
                          <a:solidFill>
                            <a:schemeClr val="tx1"/>
                          </a:solidFill>
                          <a:latin typeface="Times New Roman"/>
                          <a:ea typeface="Times New Roman"/>
                          <a:cs typeface="B Nazanin"/>
                        </a:rPr>
                        <a:t>مهندسي و طراحي وبرگزاري مناقصه ونظارت پروژه خطوط  لوله "26 و"16و ايستگاه  هاي لانچر ورسيور </a:t>
                      </a:r>
                      <a:endParaRPr lang="en-US" sz="1200">
                        <a:solidFill>
                          <a:schemeClr val="tx1"/>
                        </a:solidFill>
                        <a:latin typeface="Times New Roman"/>
                        <a:ea typeface="Times New Roman"/>
                        <a:cs typeface="Arial"/>
                      </a:endParaRPr>
                    </a:p>
                  </a:txBody>
                  <a:tcPr marL="68580" marR="68580" marT="0" marB="0" anchor="ctr"/>
                </a:tc>
                <a:tc>
                  <a:txBody>
                    <a:bodyPr/>
                    <a:lstStyle/>
                    <a:p>
                      <a:pPr marL="0" algn="ctr" rtl="1"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16</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marR="0" algn="ctr" rtl="1">
                        <a:spcBef>
                          <a:spcPts val="0"/>
                        </a:spcBef>
                        <a:spcAft>
                          <a:spcPts val="0"/>
                        </a:spcAft>
                      </a:pPr>
                      <a:r>
                        <a:rPr lang="fa-IR" sz="1200" dirty="0">
                          <a:solidFill>
                            <a:schemeClr val="tx1"/>
                          </a:solidFill>
                          <a:latin typeface="Times New Roman"/>
                          <a:ea typeface="Times New Roman"/>
                          <a:cs typeface="B Nazanin"/>
                        </a:rPr>
                        <a:t>شركت ملي گاز ايران</a:t>
                      </a:r>
                      <a:endParaRPr lang="en-US" sz="1200" dirty="0">
                        <a:solidFill>
                          <a:schemeClr val="tx1"/>
                        </a:solidFill>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a:solidFill>
                            <a:schemeClr val="tx1"/>
                          </a:solidFill>
                          <a:latin typeface="Times New Roman"/>
                          <a:ea typeface="Times New Roman"/>
                          <a:cs typeface="B Nazanin"/>
                        </a:rPr>
                        <a:t>ارائه خدمات فني</a:t>
                      </a:r>
                      <a:r>
                        <a:rPr lang="fa-IR" sz="1200">
                          <a:solidFill>
                            <a:schemeClr val="tx1"/>
                          </a:solidFill>
                          <a:latin typeface="Times New Roman"/>
                          <a:ea typeface="Times New Roman"/>
                          <a:cs typeface="Arial"/>
                        </a:rPr>
                        <a:t>–</a:t>
                      </a:r>
                      <a:r>
                        <a:rPr lang="fa-IR" sz="1200">
                          <a:solidFill>
                            <a:schemeClr val="tx1"/>
                          </a:solidFill>
                          <a:latin typeface="Times New Roman"/>
                          <a:ea typeface="Times New Roman"/>
                          <a:cs typeface="B Nazanin"/>
                        </a:rPr>
                        <a:t> مهندسي و طراحي وبرگزاري مناقصه  شبكه جمع آوري و تصفيه خانه فاضلاب پالايشگاه گاز پارسيان</a:t>
                      </a:r>
                      <a:endParaRPr lang="en-US" sz="1200">
                        <a:solidFill>
                          <a:schemeClr val="tx1"/>
                        </a:solidFill>
                        <a:latin typeface="Times New Roman"/>
                        <a:ea typeface="Times New Roman"/>
                        <a:cs typeface="Arial"/>
                      </a:endParaRPr>
                    </a:p>
                  </a:txBody>
                  <a:tcPr marL="68580" marR="68580" marT="0" marB="0" anchor="ctr"/>
                </a:tc>
                <a:tc>
                  <a:txBody>
                    <a:bodyPr/>
                    <a:lstStyle/>
                    <a:p>
                      <a:pPr marL="0" algn="ctr" rtl="1"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17</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marR="0" algn="ctr" rtl="1">
                        <a:spcBef>
                          <a:spcPts val="0"/>
                        </a:spcBef>
                        <a:spcAft>
                          <a:spcPts val="0"/>
                        </a:spcAft>
                      </a:pPr>
                      <a:r>
                        <a:rPr lang="fa-IR" sz="1200" dirty="0">
                          <a:solidFill>
                            <a:schemeClr val="tx1"/>
                          </a:solidFill>
                          <a:latin typeface="Times New Roman"/>
                          <a:ea typeface="Times New Roman"/>
                          <a:cs typeface="B Nazanin"/>
                        </a:rPr>
                        <a:t>سازمان ملي زمين و مسكن- وزارت مسكن</a:t>
                      </a:r>
                      <a:endParaRPr lang="en-US" sz="1200" dirty="0">
                        <a:solidFill>
                          <a:schemeClr val="tx1"/>
                        </a:solidFill>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dirty="0">
                          <a:solidFill>
                            <a:schemeClr val="tx1"/>
                          </a:solidFill>
                          <a:latin typeface="Times New Roman"/>
                          <a:ea typeface="Times New Roman"/>
                          <a:cs typeface="B Nazanin"/>
                        </a:rPr>
                        <a:t>مطالعات مهندسي سيستم پانلهاي عايق مش مفتولي ( </a:t>
                      </a:r>
                      <a:r>
                        <a:rPr kumimoji="0" lang="en-US" sz="1200" kern="1200" dirty="0" smtClean="0">
                          <a:solidFill>
                            <a:schemeClr val="tx1"/>
                          </a:solidFill>
                          <a:effectLst/>
                          <a:latin typeface="Calibri" pitchFamily="34" charset="0"/>
                          <a:ea typeface="Times New Roman" pitchFamily="18" charset="0"/>
                          <a:cs typeface="B Nazanin" pitchFamily="2" charset="-78"/>
                        </a:rPr>
                        <a:t>3D</a:t>
                      </a:r>
                      <a:r>
                        <a:rPr lang="fa-IR" sz="1200" dirty="0">
                          <a:solidFill>
                            <a:schemeClr val="tx1"/>
                          </a:solidFill>
                          <a:latin typeface="Times New Roman"/>
                          <a:ea typeface="Times New Roman"/>
                          <a:cs typeface="B Nazanin"/>
                        </a:rPr>
                        <a:t> )</a:t>
                      </a:r>
                      <a:endParaRPr lang="en-US" sz="1200" dirty="0">
                        <a:solidFill>
                          <a:schemeClr val="tx1"/>
                        </a:solidFill>
                        <a:latin typeface="Times New Roman"/>
                        <a:ea typeface="Times New Roman"/>
                        <a:cs typeface="Arial"/>
                      </a:endParaRPr>
                    </a:p>
                  </a:txBody>
                  <a:tcPr marL="68580" marR="68580" marT="0" marB="0" anchor="ctr"/>
                </a:tc>
                <a:tc>
                  <a:txBody>
                    <a:bodyPr/>
                    <a:lstStyle/>
                    <a:p>
                      <a:pPr marL="0" algn="ctr" rtl="1"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18</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marR="0" algn="ctr" rtl="1">
                        <a:spcBef>
                          <a:spcPts val="0"/>
                        </a:spcBef>
                        <a:spcAft>
                          <a:spcPts val="0"/>
                        </a:spcAft>
                      </a:pPr>
                      <a:r>
                        <a:rPr lang="fa-IR" sz="1200" dirty="0">
                          <a:solidFill>
                            <a:schemeClr val="tx1"/>
                          </a:solidFill>
                          <a:latin typeface="Times New Roman"/>
                          <a:ea typeface="Times New Roman"/>
                          <a:cs typeface="B Nazanin"/>
                        </a:rPr>
                        <a:t>مديريت تاسيسات ساحلي نيروي دريايي سپاه </a:t>
                      </a:r>
                      <a:endParaRPr lang="en-US" sz="1200" dirty="0">
                        <a:solidFill>
                          <a:schemeClr val="tx1"/>
                        </a:solidFill>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dirty="0">
                          <a:solidFill>
                            <a:schemeClr val="tx1"/>
                          </a:solidFill>
                          <a:latin typeface="Times New Roman"/>
                          <a:ea typeface="Times New Roman"/>
                          <a:cs typeface="B Nazanin"/>
                        </a:rPr>
                        <a:t>مطالعات مهندسي احداث سايت هوا- درياي منطقه يكم ندسا</a:t>
                      </a:r>
                      <a:endParaRPr lang="en-US" sz="1200" dirty="0">
                        <a:solidFill>
                          <a:schemeClr val="tx1"/>
                        </a:solidFill>
                        <a:latin typeface="Times New Roman"/>
                        <a:ea typeface="Times New Roman"/>
                        <a:cs typeface="Arial"/>
                      </a:endParaRPr>
                    </a:p>
                  </a:txBody>
                  <a:tcPr marL="68580" marR="68580" marT="0" marB="0" anchor="ctr"/>
                </a:tc>
                <a:tc>
                  <a:txBody>
                    <a:bodyPr/>
                    <a:lstStyle/>
                    <a:p>
                      <a:pPr marL="0" algn="ctr" rtl="1"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19</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marR="0" algn="ctr" rtl="1">
                        <a:spcBef>
                          <a:spcPts val="0"/>
                        </a:spcBef>
                        <a:spcAft>
                          <a:spcPts val="0"/>
                        </a:spcAft>
                      </a:pPr>
                      <a:r>
                        <a:rPr lang="fa-IR" sz="1200" dirty="0">
                          <a:solidFill>
                            <a:schemeClr val="tx1"/>
                          </a:solidFill>
                          <a:latin typeface="Times New Roman"/>
                          <a:ea typeface="Times New Roman"/>
                          <a:cs typeface="B Nazanin"/>
                        </a:rPr>
                        <a:t>شركت فرآوري مواد پروتئيني نمونه گيلان</a:t>
                      </a:r>
                      <a:endParaRPr lang="en-US" sz="1200" dirty="0">
                        <a:solidFill>
                          <a:schemeClr val="tx1"/>
                        </a:solidFill>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dirty="0">
                          <a:solidFill>
                            <a:schemeClr val="tx1"/>
                          </a:solidFill>
                          <a:latin typeface="Times New Roman"/>
                          <a:ea typeface="Times New Roman"/>
                          <a:cs typeface="B Nazanin"/>
                        </a:rPr>
                        <a:t>مطالعات فني مهندسي و نظارت پروژه كشتارگاه صنعتي رشت</a:t>
                      </a:r>
                      <a:endParaRPr lang="en-US" sz="1200" dirty="0">
                        <a:solidFill>
                          <a:schemeClr val="tx1"/>
                        </a:solidFill>
                        <a:latin typeface="Times New Roman"/>
                        <a:ea typeface="Times New Roman"/>
                        <a:cs typeface="Arial"/>
                      </a:endParaRPr>
                    </a:p>
                  </a:txBody>
                  <a:tcPr marL="68580" marR="68580" marT="0" marB="0" anchor="ctr"/>
                </a:tc>
                <a:tc>
                  <a:txBody>
                    <a:bodyPr/>
                    <a:lstStyle/>
                    <a:p>
                      <a:pPr marL="0" algn="ctr" rtl="1"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20</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marR="0" algn="ctr" rtl="1">
                        <a:spcBef>
                          <a:spcPts val="0"/>
                        </a:spcBef>
                        <a:spcAft>
                          <a:spcPts val="0"/>
                        </a:spcAft>
                      </a:pPr>
                      <a:r>
                        <a:rPr lang="fa-IR" sz="1200" dirty="0">
                          <a:solidFill>
                            <a:schemeClr val="tx1"/>
                          </a:solidFill>
                          <a:latin typeface="Times New Roman"/>
                          <a:ea typeface="Times New Roman"/>
                          <a:cs typeface="B Nazanin"/>
                        </a:rPr>
                        <a:t>سازمان غله كشور- وزارت بازرگاني</a:t>
                      </a:r>
                      <a:endParaRPr lang="en-US" sz="1200" dirty="0">
                        <a:solidFill>
                          <a:schemeClr val="tx1"/>
                        </a:solidFill>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dirty="0">
                          <a:solidFill>
                            <a:schemeClr val="tx1"/>
                          </a:solidFill>
                          <a:latin typeface="Times New Roman"/>
                          <a:ea typeface="Times New Roman"/>
                          <a:cs typeface="B Nazanin"/>
                        </a:rPr>
                        <a:t>مطالعات فني مهندسي و طراحي و برگزاري مناقصه و نظارت پروژه سيلوي افقي گندم شهرستان برازجان- بيرجند- هشترود </a:t>
                      </a:r>
                      <a:endParaRPr lang="en-US" sz="1200" dirty="0">
                        <a:solidFill>
                          <a:schemeClr val="tx1"/>
                        </a:solidFill>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21</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a:rPr>
                        <a:t>سازمان غله كشور- وزارت بازرگاني</a:t>
                      </a:r>
                      <a:endParaRPr lang="en-US" sz="1200" dirty="0">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a:latin typeface="Times New Roman"/>
                          <a:ea typeface="Times New Roman"/>
                          <a:cs typeface="B Nazanin"/>
                        </a:rPr>
                        <a:t>مطالعات فني مهندسي و برگزاري مناقصه و نظارت پروژه  ساخت ، نصب و راه اندازي سيستم جكهاي تخليه گندم</a:t>
                      </a:r>
                      <a:endParaRPr lang="en-US" sz="120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22</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a:rPr>
                        <a:t>سازمان بازيافت شهرداري تهران</a:t>
                      </a:r>
                      <a:endParaRPr lang="en-US" sz="1200" dirty="0">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a:latin typeface="Times New Roman"/>
                          <a:ea typeface="Times New Roman"/>
                          <a:cs typeface="B Nazanin"/>
                        </a:rPr>
                        <a:t>مطالعات مهندسي و طراحي پروژه دانشكده خدمات شهري</a:t>
                      </a:r>
                      <a:endParaRPr lang="en-US" sz="120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23</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a:rPr>
                        <a:t>طرح توسعه نيشكر جهاد تحقيقات صنعت</a:t>
                      </a:r>
                      <a:endParaRPr lang="en-US" sz="1200" dirty="0">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dirty="0">
                          <a:latin typeface="Times New Roman"/>
                          <a:ea typeface="Times New Roman"/>
                          <a:cs typeface="B Nazanin"/>
                        </a:rPr>
                        <a:t>مطالعات مهندسي و طراحي و نظارت پروژه احداث كارخانه توليد فيبر فشرده </a:t>
                      </a:r>
                      <a:r>
                        <a:rPr lang="en-US" sz="1200" dirty="0">
                          <a:latin typeface="Calibri" pitchFamily="34" charset="0"/>
                          <a:ea typeface="Times New Roman"/>
                          <a:cs typeface="B Nazanin"/>
                        </a:rPr>
                        <a:t>M.D.F</a:t>
                      </a:r>
                      <a:r>
                        <a:rPr lang="en-US" sz="1200" dirty="0">
                          <a:latin typeface="Calibri" pitchFamily="34" charset="0"/>
                          <a:ea typeface="Times New Roman"/>
                          <a:cs typeface="Arial"/>
                        </a:rPr>
                        <a:t> </a:t>
                      </a:r>
                      <a:r>
                        <a:rPr lang="en-US" sz="1200" dirty="0">
                          <a:latin typeface="Calibri" pitchFamily="34" charset="0"/>
                          <a:ea typeface="Times New Roman"/>
                          <a:cs typeface="B Nazanin"/>
                        </a:rPr>
                        <a:t>(Medium Density Fiber)</a:t>
                      </a:r>
                      <a:endParaRPr lang="en-US" sz="1200" dirty="0">
                        <a:latin typeface="Calibri" pitchFamily="34" charset="0"/>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24</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a:rPr>
                        <a:t>شركت ملي نفت ايران </a:t>
                      </a:r>
                      <a:endParaRPr lang="en-US" sz="1200" dirty="0">
                        <a:latin typeface="Times New Roman"/>
                        <a:ea typeface="Times New Roman"/>
                        <a:cs typeface="Arial"/>
                      </a:endParaRPr>
                    </a:p>
                    <a:p>
                      <a:pPr marL="0" marR="0" algn="ctr" rtl="1">
                        <a:spcBef>
                          <a:spcPts val="0"/>
                        </a:spcBef>
                        <a:spcAft>
                          <a:spcPts val="0"/>
                        </a:spcAft>
                      </a:pPr>
                      <a:r>
                        <a:rPr lang="fa-IR" sz="1200" dirty="0">
                          <a:latin typeface="Times New Roman"/>
                          <a:ea typeface="Times New Roman"/>
                          <a:cs typeface="B Nazanin"/>
                        </a:rPr>
                        <a:t>سازمان بهينه سازي مصرف سوخت</a:t>
                      </a:r>
                      <a:endParaRPr lang="en-US" sz="1200" dirty="0">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a:latin typeface="Times New Roman"/>
                          <a:ea typeface="Times New Roman"/>
                          <a:cs typeface="B Nazanin"/>
                        </a:rPr>
                        <a:t>مطالعات فني مهندسي پروژه تغيير و اصلاح در معماري و تاسيسات ساختمانهاي دولتي</a:t>
                      </a:r>
                      <a:endParaRPr lang="en-US" sz="120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25</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a:latin typeface="Times New Roman"/>
                          <a:ea typeface="Times New Roman"/>
                          <a:cs typeface="B Nazanin"/>
                        </a:rPr>
                        <a:t>شركت پشتيباني امور دام كشور</a:t>
                      </a:r>
                      <a:endParaRPr lang="en-US" sz="1200">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dirty="0">
                          <a:latin typeface="Times New Roman"/>
                          <a:ea typeface="Times New Roman"/>
                          <a:cs typeface="B Nazanin"/>
                        </a:rPr>
                        <a:t>مطالعات فني مهندسي و طراحي و برگزاري مناقصه و نظارت پروژه تاسيسات و سرد خانه كشتارگاه كاشان</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26</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a:rPr>
                        <a:t>پتروشيمي جم - شركت پل و دژ</a:t>
                      </a:r>
                      <a:endParaRPr lang="en-US" sz="1200" dirty="0">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dirty="0">
                          <a:latin typeface="Times New Roman"/>
                          <a:ea typeface="Times New Roman"/>
                          <a:cs typeface="B Nazanin"/>
                        </a:rPr>
                        <a:t>خدمات مهندسي پروژه واحد</a:t>
                      </a:r>
                      <a:r>
                        <a:rPr kumimoji="0" lang="en-US" sz="1200" kern="1200" dirty="0">
                          <a:solidFill>
                            <a:schemeClr val="dk1"/>
                          </a:solidFill>
                          <a:latin typeface="Calibri" pitchFamily="34" charset="0"/>
                          <a:ea typeface="Times New Roman"/>
                          <a:cs typeface="B Nazanin"/>
                        </a:rPr>
                        <a:t>M.E.G</a:t>
                      </a:r>
                      <a:r>
                        <a:rPr lang="fa-IR" sz="1200" dirty="0">
                          <a:latin typeface="Times New Roman"/>
                          <a:ea typeface="Times New Roman"/>
                          <a:cs typeface="B Nazanin"/>
                        </a:rPr>
                        <a:t> پتروشيمي جم عسلويه</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27</a:t>
                      </a:r>
                      <a:endParaRPr lang="en-US" sz="1200" dirty="0">
                        <a:latin typeface="Times New Roman"/>
                        <a:ea typeface="Times New Roman"/>
                        <a:cs typeface="Arial"/>
                      </a:endParaRPr>
                    </a:p>
                  </a:txBody>
                  <a:tcPr marL="68580" marR="68580" marT="0" marB="0" anchor="ctr"/>
                </a:tc>
              </a:tr>
            </a:tbl>
          </a:graphicData>
        </a:graphic>
      </p:graphicFrame>
    </p:spTree>
    <p:extLst>
      <p:ext uri="{BB962C8B-B14F-4D97-AF65-F5344CB8AC3E}">
        <p14:creationId xmlns:p14="http://schemas.microsoft.com/office/powerpoint/2010/main" val="3102847248"/>
      </p:ext>
    </p:extLst>
  </p:cSld>
  <p:clrMapOvr>
    <a:masterClrMapping/>
  </p:clrMapOvr>
  <p:transition spd="med">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05459011"/>
              </p:ext>
            </p:extLst>
          </p:nvPr>
        </p:nvGraphicFramePr>
        <p:xfrm>
          <a:off x="533400" y="533400"/>
          <a:ext cx="5638800" cy="7406640"/>
        </p:xfrm>
        <a:graphic>
          <a:graphicData uri="http://schemas.openxmlformats.org/drawingml/2006/table">
            <a:tbl>
              <a:tblPr bandRow="1">
                <a:effectLst>
                  <a:outerShdw blurRad="50800" dist="38100" dir="18900000" algn="bl" rotWithShape="0">
                    <a:prstClr val="black">
                      <a:alpha val="40000"/>
                    </a:prstClr>
                  </a:outerShdw>
                </a:effectLst>
                <a:tableStyleId>{D7AC3CCA-C797-4891-BE02-D94E43425B78}</a:tableStyleId>
              </a:tblPr>
              <a:tblGrid>
                <a:gridCol w="1600200"/>
                <a:gridCol w="3581400"/>
                <a:gridCol w="457200"/>
              </a:tblGrid>
              <a:tr h="457200">
                <a:tc>
                  <a:txBody>
                    <a:bodyPr/>
                    <a:lstStyle/>
                    <a:p>
                      <a:pPr marL="0" algn="ctr" rtl="1"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کارفرما</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1"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شرح خدمات پروژه</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1"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رديف</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marR="0" algn="ctr" rtl="1">
                        <a:spcBef>
                          <a:spcPts val="0"/>
                        </a:spcBef>
                        <a:spcAft>
                          <a:spcPts val="0"/>
                        </a:spcAft>
                      </a:pPr>
                      <a:r>
                        <a:rPr lang="fa-IR" sz="1200" dirty="0">
                          <a:latin typeface="Times New Roman"/>
                          <a:ea typeface="Times New Roman"/>
                          <a:cs typeface="B Nazanin"/>
                        </a:rPr>
                        <a:t>شركت نفت و گاز كارون </a:t>
                      </a:r>
                      <a:endParaRPr lang="en-US" sz="1200" dirty="0">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a:latin typeface="Times New Roman"/>
                          <a:ea typeface="Times New Roman"/>
                          <a:cs typeface="B Nazanin"/>
                        </a:rPr>
                        <a:t>خدمات فني مهندسي و طراحي پروژه سيستم آتش نشاني آب و فوم واحد بهره برداري شماره يك كارون </a:t>
                      </a:r>
                      <a:endParaRPr lang="en-US" sz="120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28</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a:rPr>
                        <a:t>شركت ملي نفت ايران  </a:t>
                      </a:r>
                      <a:endParaRPr lang="en-US" sz="1200" dirty="0">
                        <a:latin typeface="Times New Roman"/>
                        <a:ea typeface="Times New Roman"/>
                        <a:cs typeface="Arial"/>
                      </a:endParaRPr>
                    </a:p>
                    <a:p>
                      <a:pPr marL="0" marR="0" algn="ctr" rtl="1">
                        <a:spcBef>
                          <a:spcPts val="0"/>
                        </a:spcBef>
                        <a:spcAft>
                          <a:spcPts val="0"/>
                        </a:spcAft>
                      </a:pPr>
                      <a:r>
                        <a:rPr lang="fa-IR" sz="1200" dirty="0">
                          <a:latin typeface="Times New Roman"/>
                          <a:ea typeface="Times New Roman"/>
                          <a:cs typeface="B Nazanin"/>
                        </a:rPr>
                        <a:t>سازمان بهينه سازي مصرف سوخت</a:t>
                      </a:r>
                      <a:endParaRPr lang="en-US" sz="1200" dirty="0">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dirty="0">
                          <a:latin typeface="Times New Roman"/>
                          <a:ea typeface="Times New Roman"/>
                          <a:cs typeface="B Nazanin"/>
                        </a:rPr>
                        <a:t>خدمات مشاوره و طراحی بهينه سازي مصرف سوخت جهت ساختمانهاي دولتي  ( شهرداري منطقه 10 )</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29</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a:rPr>
                        <a:t>شركت ملي نفت ايران</a:t>
                      </a:r>
                      <a:endParaRPr lang="en-US" sz="1200" dirty="0">
                        <a:latin typeface="Times New Roman"/>
                        <a:ea typeface="Times New Roman"/>
                        <a:cs typeface="Arial"/>
                      </a:endParaRPr>
                    </a:p>
                    <a:p>
                      <a:pPr marL="0" marR="0" algn="ctr" rtl="1">
                        <a:spcBef>
                          <a:spcPts val="0"/>
                        </a:spcBef>
                        <a:spcAft>
                          <a:spcPts val="0"/>
                        </a:spcAft>
                      </a:pPr>
                      <a:r>
                        <a:rPr lang="fa-IR" sz="1200" dirty="0">
                          <a:latin typeface="Times New Roman"/>
                          <a:ea typeface="Times New Roman"/>
                          <a:cs typeface="B Nazanin"/>
                        </a:rPr>
                        <a:t> سازمان بهينه سازي مصرف سوخت</a:t>
                      </a:r>
                      <a:endParaRPr lang="en-US" sz="1200" dirty="0">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dirty="0">
                          <a:latin typeface="Times New Roman"/>
                          <a:ea typeface="Times New Roman"/>
                          <a:cs typeface="B Nazanin"/>
                        </a:rPr>
                        <a:t> خدمات فني مهندسي و طراحي و نظارت پروژه بهينه سازي سيستم تاسيسات بیمارستان مرکزی وزارت نفت با همكاري شركت </a:t>
                      </a:r>
                      <a:r>
                        <a:rPr kumimoji="0" lang="en-US" sz="1200" kern="1200" dirty="0">
                          <a:solidFill>
                            <a:schemeClr val="dk1"/>
                          </a:solidFill>
                          <a:latin typeface="Calibri" pitchFamily="34" charset="0"/>
                          <a:ea typeface="Times New Roman"/>
                          <a:cs typeface="B Nazanin"/>
                        </a:rPr>
                        <a:t>AF</a:t>
                      </a:r>
                      <a:r>
                        <a:rPr lang="en-US" sz="1200" dirty="0">
                          <a:latin typeface="Times New Roman"/>
                          <a:ea typeface="Times New Roman"/>
                          <a:cs typeface="B Nazanin"/>
                        </a:rPr>
                        <a:t> </a:t>
                      </a:r>
                      <a:r>
                        <a:rPr lang="fa-IR" sz="1200" dirty="0">
                          <a:latin typeface="Times New Roman"/>
                          <a:ea typeface="Times New Roman"/>
                          <a:cs typeface="B Nazanin"/>
                        </a:rPr>
                        <a:t> سوئدي و نگهداري و مونيتورينگ سيستم كنترل</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30</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a:rPr>
                        <a:t>شركت كاشي شيركوه يزد</a:t>
                      </a:r>
                      <a:endParaRPr lang="en-US" sz="1200" dirty="0">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a:latin typeface="Times New Roman"/>
                          <a:ea typeface="Times New Roman"/>
                          <a:cs typeface="B Nazanin"/>
                        </a:rPr>
                        <a:t>خدمات مهندسي و نظارت پروژه كارخانه كاشي شيركوه يزد</a:t>
                      </a:r>
                      <a:endParaRPr lang="en-US" sz="120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31</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a:rPr>
                        <a:t>شركت ملي فولاد ايران ،</a:t>
                      </a:r>
                      <a:endParaRPr lang="en-US" sz="1200" dirty="0">
                        <a:latin typeface="Times New Roman"/>
                        <a:ea typeface="Times New Roman"/>
                        <a:cs typeface="Arial"/>
                      </a:endParaRPr>
                    </a:p>
                    <a:p>
                      <a:pPr marL="0" marR="0" algn="ctr" rtl="1">
                        <a:spcBef>
                          <a:spcPts val="0"/>
                        </a:spcBef>
                        <a:spcAft>
                          <a:spcPts val="0"/>
                        </a:spcAft>
                      </a:pPr>
                      <a:r>
                        <a:rPr lang="fa-IR" sz="1200" dirty="0">
                          <a:latin typeface="Times New Roman"/>
                          <a:ea typeface="Times New Roman"/>
                          <a:cs typeface="B Nazanin"/>
                        </a:rPr>
                        <a:t> طرح تجهيز معادن زغال سنگ طبس</a:t>
                      </a:r>
                      <a:endParaRPr lang="en-US" sz="1200" dirty="0">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a:latin typeface="Times New Roman"/>
                          <a:ea typeface="Times New Roman"/>
                          <a:cs typeface="B Nazanin"/>
                        </a:rPr>
                        <a:t> خدمات مهندسي و طراحي و نظارت پروژه احداث ساختمانهاي صنعتي و پشتيباني طرح تجهيز معادن زغال سنگ طبس</a:t>
                      </a:r>
                      <a:endParaRPr lang="en-US" sz="120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32</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a:rPr>
                        <a:t>شركت نفت و گاز كارون </a:t>
                      </a:r>
                      <a:endParaRPr lang="en-US" sz="1200" dirty="0">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a:latin typeface="Times New Roman"/>
                          <a:ea typeface="Times New Roman"/>
                          <a:cs typeface="B Nazanin"/>
                        </a:rPr>
                        <a:t>خدمات فني مهندسي و طراحي پروژه سيستم آتش نشاني آب و فوم واحد بهره برداري شماره يك كارون </a:t>
                      </a:r>
                      <a:endParaRPr lang="en-US" sz="120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33</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a:rPr>
                        <a:t>شركت ملي فولاد ايران ،</a:t>
                      </a:r>
                      <a:endParaRPr lang="en-US" sz="1200" dirty="0">
                        <a:latin typeface="Times New Roman"/>
                        <a:ea typeface="Times New Roman"/>
                        <a:cs typeface="Arial"/>
                      </a:endParaRPr>
                    </a:p>
                    <a:p>
                      <a:pPr marL="0" marR="0" algn="ctr" rtl="1">
                        <a:spcBef>
                          <a:spcPts val="0"/>
                        </a:spcBef>
                        <a:spcAft>
                          <a:spcPts val="0"/>
                        </a:spcAft>
                      </a:pPr>
                      <a:r>
                        <a:rPr lang="fa-IR" sz="1200" dirty="0">
                          <a:latin typeface="Times New Roman"/>
                          <a:ea typeface="Times New Roman"/>
                          <a:cs typeface="B Nazanin"/>
                        </a:rPr>
                        <a:t> طرح تجهيز معادن زغال سنگ طبس</a:t>
                      </a:r>
                      <a:endParaRPr lang="en-US" sz="1200" dirty="0">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a:latin typeface="Times New Roman"/>
                          <a:ea typeface="Times New Roman"/>
                          <a:cs typeface="B Nazanin"/>
                        </a:rPr>
                        <a:t>احداث شبكه داخلي توزيع آبرساني به مجموعه داخلي معادن زغال سنگ طبس</a:t>
                      </a:r>
                      <a:endParaRPr lang="en-US" sz="120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34</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a:rPr>
                        <a:t>شركت ملي فولاد ايران </a:t>
                      </a:r>
                      <a:endParaRPr lang="en-US" sz="1200" dirty="0">
                        <a:latin typeface="Times New Roman"/>
                        <a:ea typeface="Times New Roman"/>
                        <a:cs typeface="Arial"/>
                      </a:endParaRPr>
                    </a:p>
                    <a:p>
                      <a:pPr marL="0" marR="0" algn="ctr" rtl="1">
                        <a:spcBef>
                          <a:spcPts val="0"/>
                        </a:spcBef>
                        <a:spcAft>
                          <a:spcPts val="0"/>
                        </a:spcAft>
                      </a:pPr>
                      <a:r>
                        <a:rPr lang="fa-IR" sz="1200" dirty="0">
                          <a:latin typeface="Times New Roman"/>
                          <a:ea typeface="Times New Roman"/>
                          <a:cs typeface="B Nazanin"/>
                        </a:rPr>
                        <a:t> طرح تجهيز معادن زغال سنگ طبس</a:t>
                      </a:r>
                      <a:endParaRPr lang="en-US" sz="1200" dirty="0">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dirty="0">
                          <a:latin typeface="Times New Roman"/>
                          <a:ea typeface="Times New Roman"/>
                          <a:cs typeface="B Nazanin"/>
                        </a:rPr>
                        <a:t>خدمات مهندسي و طراحي و نظارت پروژه احداث شبكه راههاي ارتباطي داخلي و راه اصلي از شهر به مجموعه معادن</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35</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a:rPr>
                        <a:t>شركت ملي فولاد ايران</a:t>
                      </a:r>
                      <a:endParaRPr lang="en-US" sz="1200" dirty="0">
                        <a:latin typeface="Times New Roman"/>
                        <a:ea typeface="Times New Roman"/>
                        <a:cs typeface="Arial"/>
                      </a:endParaRPr>
                    </a:p>
                    <a:p>
                      <a:pPr marL="0" marR="0" algn="ctr" rtl="1">
                        <a:spcBef>
                          <a:spcPts val="0"/>
                        </a:spcBef>
                        <a:spcAft>
                          <a:spcPts val="0"/>
                        </a:spcAft>
                      </a:pPr>
                      <a:r>
                        <a:rPr lang="fa-IR" sz="1200" dirty="0">
                          <a:latin typeface="Times New Roman"/>
                          <a:ea typeface="Times New Roman"/>
                          <a:cs typeface="B Nazanin"/>
                        </a:rPr>
                        <a:t> طرح تجهيز معادن زغال سنگ طبس</a:t>
                      </a:r>
                      <a:endParaRPr lang="en-US" sz="1200" dirty="0">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dirty="0">
                          <a:latin typeface="Times New Roman"/>
                          <a:ea typeface="Times New Roman"/>
                          <a:cs typeface="B Nazanin"/>
                        </a:rPr>
                        <a:t>خدمات مهندس پروژه احداث شبكه انتقال آب به طول 60 كيلومتر به مجموعه معادن زغال سنگ طبس</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36</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a:latin typeface="Times New Roman"/>
                          <a:ea typeface="Times New Roman"/>
                          <a:cs typeface="B Nazanin"/>
                        </a:rPr>
                        <a:t>شركت جنرال مكانيك</a:t>
                      </a:r>
                      <a:endParaRPr lang="en-US" sz="1200">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dirty="0">
                          <a:latin typeface="Times New Roman"/>
                          <a:ea typeface="Times New Roman"/>
                          <a:cs typeface="B Nazanin"/>
                        </a:rPr>
                        <a:t>خدمات فني مهندسي پروژه احداث ترمينال فرودگاه بين المللي امام خميني (ره )</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37</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a:rPr>
                        <a:t>شهرداري </a:t>
                      </a:r>
                      <a:r>
                        <a:rPr lang="fa-IR" sz="1200" dirty="0" smtClean="0">
                          <a:latin typeface="Times New Roman"/>
                          <a:ea typeface="Times New Roman"/>
                          <a:cs typeface="B Nazanin"/>
                        </a:rPr>
                        <a:t>تهران</a:t>
                      </a:r>
                      <a:r>
                        <a:rPr lang="fa-IR" sz="1200" baseline="0" dirty="0" smtClean="0">
                          <a:latin typeface="Times New Roman"/>
                          <a:ea typeface="Times New Roman"/>
                          <a:cs typeface="Arial"/>
                        </a:rPr>
                        <a:t> </a:t>
                      </a:r>
                      <a:r>
                        <a:rPr lang="fa-IR" sz="1200" dirty="0" smtClean="0">
                          <a:latin typeface="Times New Roman"/>
                          <a:ea typeface="Times New Roman"/>
                          <a:cs typeface="B Nazanin"/>
                        </a:rPr>
                        <a:t>شركت </a:t>
                      </a:r>
                      <a:r>
                        <a:rPr lang="fa-IR" sz="1200" dirty="0">
                          <a:latin typeface="Times New Roman"/>
                          <a:ea typeface="Times New Roman"/>
                          <a:cs typeface="B Nazanin"/>
                        </a:rPr>
                        <a:t>بازار مصالح ساختماني شهر</a:t>
                      </a:r>
                      <a:endParaRPr lang="en-US" sz="1200" dirty="0">
                        <a:latin typeface="Times New Roman"/>
                        <a:ea typeface="Times New Roman"/>
                        <a:cs typeface="Arial"/>
                      </a:endParaRPr>
                    </a:p>
                  </a:txBody>
                  <a:tcPr marL="68580" marR="68580" marT="0" marB="0" anchor="ctr"/>
                </a:tc>
                <a:tc>
                  <a:txBody>
                    <a:bodyPr/>
                    <a:lstStyle/>
                    <a:p>
                      <a:pPr marL="0" marR="0" algn="just" rtl="1">
                        <a:spcBef>
                          <a:spcPts val="0"/>
                        </a:spcBef>
                        <a:spcAft>
                          <a:spcPts val="0"/>
                        </a:spcAft>
                      </a:pPr>
                      <a:r>
                        <a:rPr lang="fa-IR" sz="1200" dirty="0">
                          <a:latin typeface="Times New Roman"/>
                          <a:ea typeface="Times New Roman"/>
                          <a:cs typeface="B Nazanin"/>
                        </a:rPr>
                        <a:t>خدمات طراحي پروژه مجتمع برجهاي مسكوني بنفشه</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38</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a:latin typeface="Times New Roman"/>
                          <a:ea typeface="Times New Roman"/>
                          <a:cs typeface="B Nazanin"/>
                        </a:rPr>
                        <a:t>شركت روغن كشي خوزستان</a:t>
                      </a:r>
                      <a:endParaRPr lang="en-US" sz="120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a:rPr>
                        <a:t> مطالعه و بررسي پروژه احداث كارخانه روغن كشي خوزستان</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39</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a:latin typeface="Times New Roman"/>
                          <a:ea typeface="Times New Roman"/>
                          <a:cs typeface="B Nazanin"/>
                        </a:rPr>
                        <a:t>صدا و سیما </a:t>
                      </a:r>
                      <a:endParaRPr lang="en-US" sz="120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a:rPr>
                        <a:t>خدمات طراحي پروژه احداث مجتمع مسکونی پردیس </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40</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a:rPr>
                        <a:t>سازمان بازيافت شهرداري تهران</a:t>
                      </a:r>
                      <a:endParaRPr lang="en-US" sz="1200" dirty="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a:rPr>
                        <a:t>مطالعات و طراحي پروژه مركز دفن زباله </a:t>
                      </a:r>
                      <a:r>
                        <a:rPr lang="en-US" sz="1200" dirty="0">
                          <a:latin typeface="Calibri" pitchFamily="34" charset="0"/>
                          <a:ea typeface="Times New Roman"/>
                          <a:cs typeface="B Nazanin"/>
                        </a:rPr>
                        <a:t>LAND </a:t>
                      </a:r>
                      <a:r>
                        <a:rPr lang="en-US" sz="1200" dirty="0" smtClean="0">
                          <a:latin typeface="Calibri" pitchFamily="34" charset="0"/>
                          <a:ea typeface="Times New Roman"/>
                          <a:cs typeface="B Nazanin"/>
                        </a:rPr>
                        <a:t>FILL</a:t>
                      </a:r>
                      <a:endParaRPr lang="en-US" sz="1200" dirty="0">
                        <a:latin typeface="Calibri" pitchFamily="34" charset="0"/>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41</a:t>
                      </a:r>
                      <a:endParaRPr lang="en-US" sz="1200" dirty="0">
                        <a:latin typeface="Times New Roman"/>
                        <a:ea typeface="Times New Roman"/>
                        <a:cs typeface="Arial"/>
                      </a:endParaRPr>
                    </a:p>
                  </a:txBody>
                  <a:tcPr marL="68580" marR="68580" marT="0" marB="0" anchor="ctr"/>
                </a:tc>
              </a:tr>
            </a:tbl>
          </a:graphicData>
        </a:graphic>
      </p:graphicFrame>
    </p:spTree>
  </p:cSld>
  <p:clrMapOvr>
    <a:masterClrMapping/>
  </p:clrMapOvr>
  <p:transition spd="med">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56595697"/>
              </p:ext>
            </p:extLst>
          </p:nvPr>
        </p:nvGraphicFramePr>
        <p:xfrm>
          <a:off x="533400" y="533400"/>
          <a:ext cx="5638800" cy="7498080"/>
        </p:xfrm>
        <a:graphic>
          <a:graphicData uri="http://schemas.openxmlformats.org/drawingml/2006/table">
            <a:tbl>
              <a:tblPr bandRow="1">
                <a:effectLst>
                  <a:outerShdw blurRad="50800" dist="38100" dir="18900000" algn="bl" rotWithShape="0">
                    <a:prstClr val="black">
                      <a:alpha val="40000"/>
                    </a:prstClr>
                  </a:outerShdw>
                </a:effectLst>
                <a:tableStyleId>{D7AC3CCA-C797-4891-BE02-D94E43425B78}</a:tableStyleId>
              </a:tblPr>
              <a:tblGrid>
                <a:gridCol w="1600200"/>
                <a:gridCol w="3581400"/>
                <a:gridCol w="457200"/>
              </a:tblGrid>
              <a:tr h="457200">
                <a:tc>
                  <a:txBody>
                    <a:bodyPr/>
                    <a:lstStyle/>
                    <a:p>
                      <a:pPr marL="0" algn="ctr" rtl="1"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کارفرما</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1"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شرح خدمات پروژه</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1"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رديف</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marR="0" algn="ctr" rtl="1">
                        <a:spcBef>
                          <a:spcPts val="0"/>
                        </a:spcBef>
                        <a:spcAft>
                          <a:spcPts val="0"/>
                        </a:spcAft>
                      </a:pPr>
                      <a:r>
                        <a:rPr lang="fa-IR" sz="1200" dirty="0">
                          <a:latin typeface="Times New Roman"/>
                          <a:ea typeface="Times New Roman"/>
                          <a:cs typeface="B Nazanin"/>
                        </a:rPr>
                        <a:t> شهرداري </a:t>
                      </a:r>
                      <a:r>
                        <a:rPr lang="fa-IR" sz="1200" dirty="0" smtClean="0">
                          <a:latin typeface="Times New Roman"/>
                          <a:ea typeface="Times New Roman"/>
                          <a:cs typeface="B Nazanin"/>
                        </a:rPr>
                        <a:t>تهران</a:t>
                      </a:r>
                      <a:r>
                        <a:rPr lang="fa-IR" sz="1200" baseline="0" dirty="0" smtClean="0">
                          <a:latin typeface="Times New Roman"/>
                          <a:ea typeface="Times New Roman"/>
                          <a:cs typeface="Arial"/>
                        </a:rPr>
                        <a:t> </a:t>
                      </a:r>
                      <a:r>
                        <a:rPr lang="fa-IR" sz="1200" dirty="0" smtClean="0">
                          <a:latin typeface="Times New Roman"/>
                          <a:ea typeface="Times New Roman"/>
                          <a:cs typeface="B Nazanin"/>
                        </a:rPr>
                        <a:t>شركت </a:t>
                      </a:r>
                      <a:r>
                        <a:rPr lang="fa-IR" sz="1200" dirty="0">
                          <a:latin typeface="Times New Roman"/>
                          <a:ea typeface="Times New Roman"/>
                          <a:cs typeface="B Nazanin"/>
                        </a:rPr>
                        <a:t>بازار مصالح ساختماني شهر</a:t>
                      </a:r>
                      <a:endParaRPr lang="en-US" sz="1200" dirty="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a:rPr>
                        <a:t>خدمات طراحي و نظارت پروژه احداث سالن پاتيناژ بهمن</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42</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a:latin typeface="Times New Roman"/>
                          <a:ea typeface="Times New Roman"/>
                          <a:cs typeface="B Nazanin"/>
                        </a:rPr>
                        <a:t>شركت ملي فولاد ايران</a:t>
                      </a:r>
                      <a:endParaRPr lang="en-US" sz="120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a:rPr>
                        <a:t>خدمات مطالعات و طراحي پروژه احداث ساختمانهاي پشتيباني طرح زغال سنگ حرارتي مزينو</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43</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a:latin typeface="Times New Roman"/>
                          <a:ea typeface="Times New Roman"/>
                          <a:cs typeface="B Nazanin"/>
                        </a:rPr>
                        <a:t>شركت خطوط لوله و مخابرات نفت ايران</a:t>
                      </a:r>
                      <a:endParaRPr lang="en-US" sz="120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smtClean="0">
                          <a:latin typeface="Times New Roman"/>
                          <a:ea typeface="Times New Roman"/>
                          <a:cs typeface="B Nazanin"/>
                        </a:rPr>
                        <a:t>خدمات نظارت كارگاهي بر پروژه استاندارد سازي كريدور لوله نفتي آبادان(از پالايشگاه تا ميدان ورودي آبادان  ماهشهر)</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44</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a:latin typeface="Times New Roman"/>
                          <a:ea typeface="Times New Roman"/>
                          <a:cs typeface="B Nazanin"/>
                        </a:rPr>
                        <a:t>شركت تهيه وتوليد مواد معدني ايران</a:t>
                      </a:r>
                      <a:endParaRPr lang="en-US" sz="120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a:rPr>
                        <a:t>خدمات فني و مهندسی و طراحي پروژه های راهسازي و ساختمانی واحدهای سنگ آهن ميشدوان و فروكروم سبزوار و معدن سرب و روي مهدي آباد</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45</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a:latin typeface="Times New Roman"/>
                          <a:ea typeface="Times New Roman"/>
                          <a:cs typeface="B Nazanin"/>
                        </a:rPr>
                        <a:t>شرکت کاشی کاژه</a:t>
                      </a:r>
                      <a:endParaRPr lang="en-US" sz="120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a:latin typeface="Times New Roman"/>
                          <a:ea typeface="Times New Roman"/>
                          <a:cs typeface="B Nazanin"/>
                        </a:rPr>
                        <a:t>خدمات مطالعات طراحي و نظارت پروژه احداث کارخانه تولید کاشی و سرامیک کاژه </a:t>
                      </a:r>
                      <a:endParaRPr lang="en-US" sz="120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46</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a:rPr>
                        <a:t> شهرداري </a:t>
                      </a:r>
                      <a:r>
                        <a:rPr lang="fa-IR" sz="1200" dirty="0" smtClean="0">
                          <a:latin typeface="Times New Roman"/>
                          <a:ea typeface="Times New Roman"/>
                          <a:cs typeface="B Nazanin"/>
                        </a:rPr>
                        <a:t>تهران</a:t>
                      </a:r>
                      <a:r>
                        <a:rPr lang="fa-IR" sz="1200" baseline="0" dirty="0" smtClean="0">
                          <a:latin typeface="Times New Roman"/>
                          <a:ea typeface="Times New Roman"/>
                          <a:cs typeface="Arial"/>
                        </a:rPr>
                        <a:t> </a:t>
                      </a:r>
                      <a:r>
                        <a:rPr lang="fa-IR" sz="1200" dirty="0" smtClean="0">
                          <a:latin typeface="Times New Roman"/>
                          <a:ea typeface="Times New Roman"/>
                          <a:cs typeface="B Nazanin"/>
                        </a:rPr>
                        <a:t>شركت </a:t>
                      </a:r>
                      <a:r>
                        <a:rPr lang="fa-IR" sz="1200" dirty="0">
                          <a:latin typeface="Times New Roman"/>
                          <a:ea typeface="Times New Roman"/>
                          <a:cs typeface="B Nazanin"/>
                        </a:rPr>
                        <a:t>بازار مصالح ساختماني شهر</a:t>
                      </a:r>
                      <a:endParaRPr lang="en-US" sz="1200" dirty="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a:rPr>
                        <a:t>خدمات طراحي و نظارت پروژه احداث سالن پاتيناژ بهمن</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47</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a:latin typeface="Times New Roman"/>
                          <a:ea typeface="Times New Roman"/>
                          <a:cs typeface="B Nazanin"/>
                        </a:rPr>
                        <a:t>شركت ملي فولاد ايران</a:t>
                      </a:r>
                      <a:endParaRPr lang="en-US" sz="120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a:rPr>
                        <a:t>خدمات مطالعات و طراحي پروژه احداث ساختمانهاي پشتيباني طرح زغال سنگ حرارتي مزينو</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48</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a:rPr>
                        <a:t>شرکت عمران ابوذر شهرداری تهران</a:t>
                      </a:r>
                      <a:endParaRPr lang="en-US" sz="1200" dirty="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a:rPr>
                        <a:t>خدمات طراحي سازه نگهبان پروژه مجتمع تجاري –فرهنگي – خدماتي و پاركينگ طبقاتي گلابدره</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49</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a:rPr>
                        <a:t>شرکت بهره برداری نفت و گاز گچساران</a:t>
                      </a:r>
                      <a:endParaRPr lang="en-US" sz="1200" dirty="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a:rPr>
                        <a:t>خدمات فنی مهندسی سیویل واحدهای بهره برداری </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50</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a:latin typeface="Times New Roman"/>
                          <a:ea typeface="Times New Roman"/>
                          <a:cs typeface="B Nazanin"/>
                        </a:rPr>
                        <a:t>شرکت سیمان خاکستری نیریز</a:t>
                      </a:r>
                      <a:endParaRPr lang="en-US" sz="1200">
                        <a:latin typeface="Times New Roman"/>
                        <a:ea typeface="Times New Roman"/>
                        <a:cs typeface="Arial"/>
                      </a:endParaRPr>
                    </a:p>
                  </a:txBody>
                  <a:tcPr marL="68580" marR="68580" marT="0" marB="0" anchor="ctr"/>
                </a:tc>
                <a:tc>
                  <a:txBody>
                    <a:bodyPr/>
                    <a:lstStyle/>
                    <a:p>
                      <a:pPr marL="0" marR="0" algn="r" rtl="1">
                        <a:spcBef>
                          <a:spcPts val="0"/>
                        </a:spcBef>
                        <a:spcAft>
                          <a:spcPts val="0"/>
                        </a:spcAft>
                      </a:pPr>
                      <a:r>
                        <a:rPr lang="fa-IR" sz="1200" dirty="0">
                          <a:latin typeface="Times New Roman"/>
                          <a:ea typeface="Times New Roman"/>
                          <a:cs typeface="B Nazanin"/>
                        </a:rPr>
                        <a:t> خدمات مشاور  </a:t>
                      </a:r>
                      <a:r>
                        <a:rPr lang="fa-IR" sz="1200" dirty="0" smtClean="0">
                          <a:latin typeface="Times New Roman"/>
                          <a:ea typeface="Times New Roman"/>
                          <a:cs typeface="B Nazanin"/>
                        </a:rPr>
                        <a:t>پروژه </a:t>
                      </a:r>
                      <a:r>
                        <a:rPr lang="fa-IR" sz="1200" dirty="0">
                          <a:latin typeface="Times New Roman"/>
                          <a:ea typeface="Times New Roman"/>
                          <a:cs typeface="B Nazanin"/>
                        </a:rPr>
                        <a:t>احداث کارخانه 3300 تني سیمان خاکستری نیریز </a:t>
                      </a:r>
                      <a:r>
                        <a:rPr kumimoji="0" lang="en-US" sz="1200" kern="1200" dirty="0" smtClean="0">
                          <a:solidFill>
                            <a:schemeClr val="dk1"/>
                          </a:solidFill>
                          <a:latin typeface="Calibri" pitchFamily="34" charset="0"/>
                          <a:ea typeface="Times New Roman"/>
                          <a:cs typeface="B Nazanin"/>
                        </a:rPr>
                        <a:t>MC</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51</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a:latin typeface="Times New Roman"/>
                          <a:ea typeface="Times New Roman"/>
                          <a:cs typeface="B Nazanin"/>
                        </a:rPr>
                        <a:t>شرکت خرم صفا</a:t>
                      </a:r>
                      <a:endParaRPr lang="en-US" sz="120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a:rPr>
                        <a:t>خدمات مطالعه و بررسي احداث پالایشگاه روغن نخل خرمشهر </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52</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a:latin typeface="Times New Roman"/>
                          <a:ea typeface="Times New Roman"/>
                          <a:cs typeface="B Nazanin"/>
                        </a:rPr>
                        <a:t>شركت خطوط لوله و مخابرات نفت ايران</a:t>
                      </a:r>
                      <a:endParaRPr lang="en-US" sz="120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a:rPr>
                        <a:t>ارائه خدمات مطالعات فني و مهندسي امكان سنجي پروژه عبور خطوط لوله نفت از زير رودخانه ها در 14 نقطه</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53</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a:rPr>
                        <a:t>شركت ملي و مهندسي </a:t>
                      </a:r>
                      <a:r>
                        <a:rPr lang="fa-IR" sz="1200" dirty="0" smtClean="0">
                          <a:latin typeface="Times New Roman"/>
                          <a:ea typeface="Times New Roman"/>
                          <a:cs typeface="B Nazanin"/>
                        </a:rPr>
                        <a:t>ساختمان</a:t>
                      </a:r>
                      <a:r>
                        <a:rPr lang="fa-IR" sz="1200" baseline="0" dirty="0" smtClean="0">
                          <a:latin typeface="Times New Roman"/>
                          <a:ea typeface="Times New Roman"/>
                          <a:cs typeface="Arial"/>
                        </a:rPr>
                        <a:t> </a:t>
                      </a:r>
                      <a:r>
                        <a:rPr lang="fa-IR" sz="1200" dirty="0" smtClean="0">
                          <a:latin typeface="Times New Roman"/>
                          <a:ea typeface="Times New Roman"/>
                          <a:cs typeface="B Nazanin"/>
                        </a:rPr>
                        <a:t>نفت </a:t>
                      </a:r>
                      <a:r>
                        <a:rPr lang="fa-IR" sz="1200" dirty="0">
                          <a:latin typeface="Times New Roman"/>
                          <a:ea typeface="Times New Roman"/>
                          <a:cs typeface="B Nazanin"/>
                        </a:rPr>
                        <a:t>ايران</a:t>
                      </a:r>
                      <a:endParaRPr lang="en-US" sz="1200" dirty="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a:rPr>
                        <a:t>خدمات مطالعات فني مهندسي و طراحي پروژه عبور سه رشته خط لوله نفتي از زير رودخانه مرزي اروند </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54</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a:rPr>
                        <a:t>شرکت گاز استان مازندران</a:t>
                      </a:r>
                      <a:endParaRPr lang="en-US" sz="1200" dirty="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a:rPr>
                        <a:t>خدمات مطالعات و  طراحي و نظارت بر اجراي خط 16اينچ گاز  تغذيه سوادكوه حدفاصل شيرگاه / زيراب</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55</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a:latin typeface="Times New Roman"/>
                          <a:ea typeface="Times New Roman"/>
                          <a:cs typeface="B Nazanin"/>
                        </a:rPr>
                        <a:t>سازمان توسعه برق ايران</a:t>
                      </a:r>
                      <a:endParaRPr lang="en-US" sz="1200">
                        <a:latin typeface="Times New Roman"/>
                        <a:ea typeface="Times New Roman"/>
                        <a:cs typeface="Arial"/>
                      </a:endParaRPr>
                    </a:p>
                    <a:p>
                      <a:pPr marL="0" marR="0" algn="ctr" rtl="1">
                        <a:spcBef>
                          <a:spcPts val="0"/>
                        </a:spcBef>
                        <a:spcAft>
                          <a:spcPts val="0"/>
                        </a:spcAft>
                      </a:pPr>
                      <a:r>
                        <a:rPr lang="fa-IR" sz="1200">
                          <a:latin typeface="Times New Roman"/>
                          <a:ea typeface="Times New Roman"/>
                          <a:cs typeface="B Nazanin"/>
                        </a:rPr>
                        <a:t>شركت پيشگامان فن انديش تهران</a:t>
                      </a:r>
                      <a:endParaRPr lang="en-US" sz="120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a:rPr>
                        <a:t>انجام خدمات فني و مهندسي و طراحي پروژه احداث مخزن 3000 متر مكعبي مازوت نيروگاه لوشان ( شهيد بهشتي ) به همراه كليه تاسيسات جانبي</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56</a:t>
                      </a:r>
                      <a:endParaRPr lang="en-US" sz="1200" dirty="0">
                        <a:latin typeface="Times New Roman"/>
                        <a:ea typeface="Times New Roman"/>
                        <a:cs typeface="Arial"/>
                      </a:endParaRPr>
                    </a:p>
                  </a:txBody>
                  <a:tcPr marL="68580" marR="68580" marT="0" marB="0" anchor="ctr"/>
                </a:tc>
              </a:tr>
            </a:tbl>
          </a:graphicData>
        </a:graphic>
      </p:graphicFrame>
    </p:spTree>
  </p:cSld>
  <p:clrMapOvr>
    <a:masterClrMapping/>
  </p:clrMapOvr>
  <p:transition spd="med">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77910688"/>
              </p:ext>
            </p:extLst>
          </p:nvPr>
        </p:nvGraphicFramePr>
        <p:xfrm>
          <a:off x="533400" y="533400"/>
          <a:ext cx="5638800" cy="6583680"/>
        </p:xfrm>
        <a:graphic>
          <a:graphicData uri="http://schemas.openxmlformats.org/drawingml/2006/table">
            <a:tbl>
              <a:tblPr bandRow="1">
                <a:effectLst>
                  <a:outerShdw blurRad="50800" dist="38100" dir="18900000" algn="bl" rotWithShape="0">
                    <a:prstClr val="black">
                      <a:alpha val="40000"/>
                    </a:prstClr>
                  </a:outerShdw>
                </a:effectLst>
                <a:tableStyleId>{D7AC3CCA-C797-4891-BE02-D94E43425B78}</a:tableStyleId>
              </a:tblPr>
              <a:tblGrid>
                <a:gridCol w="1600200"/>
                <a:gridCol w="3581400"/>
                <a:gridCol w="457200"/>
              </a:tblGrid>
              <a:tr h="457200">
                <a:tc>
                  <a:txBody>
                    <a:bodyPr/>
                    <a:lstStyle/>
                    <a:p>
                      <a:pPr marL="0" algn="ctr" rtl="1"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کارفرما</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1"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شرح خدمات پروژه</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1"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رديف</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marR="0" algn="ctr" rtl="1">
                        <a:spcBef>
                          <a:spcPts val="0"/>
                        </a:spcBef>
                        <a:spcAft>
                          <a:spcPts val="0"/>
                        </a:spcAft>
                      </a:pPr>
                      <a:r>
                        <a:rPr lang="fa-IR" sz="1200" dirty="0">
                          <a:latin typeface="Times New Roman"/>
                          <a:ea typeface="Times New Roman"/>
                          <a:cs typeface="B Nazanin"/>
                        </a:rPr>
                        <a:t>شركت مديريت توسعه صنايع </a:t>
                      </a:r>
                      <a:r>
                        <a:rPr lang="fa-IR" sz="1200" dirty="0" smtClean="0">
                          <a:latin typeface="Times New Roman"/>
                          <a:ea typeface="Times New Roman"/>
                          <a:cs typeface="B Nazanin"/>
                        </a:rPr>
                        <a:t>پتروشيمي</a:t>
                      </a:r>
                      <a:r>
                        <a:rPr lang="fa-IR" sz="1200" baseline="0" dirty="0" smtClean="0">
                          <a:latin typeface="Times New Roman"/>
                          <a:ea typeface="Times New Roman"/>
                          <a:cs typeface="Arial"/>
                        </a:rPr>
                        <a:t> </a:t>
                      </a:r>
                      <a:r>
                        <a:rPr lang="fa-IR" sz="1200" dirty="0" smtClean="0">
                          <a:latin typeface="Times New Roman"/>
                          <a:ea typeface="Times New Roman"/>
                          <a:cs typeface="B Nazanin"/>
                        </a:rPr>
                        <a:t>شركت </a:t>
                      </a:r>
                      <a:r>
                        <a:rPr lang="fa-IR" sz="1200" dirty="0">
                          <a:latin typeface="Times New Roman"/>
                          <a:ea typeface="Times New Roman"/>
                          <a:cs typeface="B Nazanin"/>
                        </a:rPr>
                        <a:t>آسفالت توس </a:t>
                      </a:r>
                      <a:endParaRPr lang="en-US" sz="1200" dirty="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a:rPr>
                        <a:t>خدمات فني مهندسي پرو‍‍ژه عبور يك رشته خط لوله 20 اينچ اتيلن از زير رودخانه كارون در شمال اهواز به روش </a:t>
                      </a:r>
                      <a:r>
                        <a:rPr kumimoji="0" lang="en-US" sz="1200" kern="1200" dirty="0">
                          <a:solidFill>
                            <a:schemeClr val="dk1"/>
                          </a:solidFill>
                          <a:latin typeface="Calibri" pitchFamily="34" charset="0"/>
                          <a:ea typeface="Times New Roman"/>
                          <a:cs typeface="B Nazanin"/>
                        </a:rPr>
                        <a:t>HDD</a:t>
                      </a: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57</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a:latin typeface="Times New Roman"/>
                          <a:ea typeface="Times New Roman"/>
                          <a:cs typeface="B Nazanin"/>
                        </a:rPr>
                        <a:t>شركت گاز استان خوزستان</a:t>
                      </a:r>
                      <a:endParaRPr lang="en-US" sz="1200">
                        <a:latin typeface="Times New Roman"/>
                        <a:ea typeface="Times New Roman"/>
                        <a:cs typeface="Arial"/>
                      </a:endParaRPr>
                    </a:p>
                    <a:p>
                      <a:pPr marL="0" marR="0" algn="ctr" rtl="1">
                        <a:spcBef>
                          <a:spcPts val="0"/>
                        </a:spcBef>
                        <a:spcAft>
                          <a:spcPts val="0"/>
                        </a:spcAft>
                      </a:pPr>
                      <a:r>
                        <a:rPr lang="fa-IR" sz="1200">
                          <a:latin typeface="Times New Roman"/>
                          <a:ea typeface="Times New Roman"/>
                          <a:cs typeface="B Nazanin"/>
                        </a:rPr>
                        <a:t>شركت نفتكاو ژرف</a:t>
                      </a:r>
                      <a:endParaRPr lang="en-US" sz="120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a:rPr>
                        <a:t>خدمات فني مهندسي پرو‍‍ژه 6 مورد عبور لوله از زير بستر رودخانه هاي استان خوزستان</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58</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a:rPr>
                        <a:t>شركت نفت و گاز اروندان</a:t>
                      </a:r>
                      <a:endParaRPr lang="en-US" sz="1200" dirty="0">
                        <a:latin typeface="Times New Roman"/>
                        <a:ea typeface="Times New Roman"/>
                        <a:cs typeface="Arial"/>
                      </a:endParaRPr>
                    </a:p>
                    <a:p>
                      <a:pPr marL="0" marR="0" algn="ctr" rtl="1">
                        <a:spcBef>
                          <a:spcPts val="0"/>
                        </a:spcBef>
                        <a:spcAft>
                          <a:spcPts val="0"/>
                        </a:spcAft>
                      </a:pPr>
                      <a:r>
                        <a:rPr lang="fa-IR" sz="1200" dirty="0">
                          <a:latin typeface="Times New Roman"/>
                          <a:ea typeface="Times New Roman"/>
                          <a:cs typeface="B Nazanin"/>
                        </a:rPr>
                        <a:t>شركت مارون مكانيك </a:t>
                      </a:r>
                      <a:endParaRPr lang="en-US" sz="1200" dirty="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a:rPr>
                        <a:t>خدمات فني مهندسي پرو‍‍ژه عبور خط لوله 20 اينچ نفت از زير رودخانه كارون ( دارخوين ) به روش </a:t>
                      </a:r>
                      <a:r>
                        <a:rPr kumimoji="0" lang="en-US" sz="1200" kern="1200" dirty="0">
                          <a:solidFill>
                            <a:schemeClr val="dk1"/>
                          </a:solidFill>
                          <a:latin typeface="Calibri" pitchFamily="34" charset="0"/>
                          <a:ea typeface="Times New Roman"/>
                          <a:cs typeface="B Nazanin"/>
                        </a:rPr>
                        <a:t>HDD</a:t>
                      </a: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59</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a:rPr>
                        <a:t>شركت مهندسي و توسعه گاز ايران</a:t>
                      </a:r>
                      <a:endParaRPr lang="en-US" sz="1200" dirty="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a:rPr>
                        <a:t>خد مات مشاور كارفرما پروژه خط انتقال گاز 30 اینچ شهرک صنعتی ارومیه (</a:t>
                      </a:r>
                      <a:r>
                        <a:rPr kumimoji="0" lang="en-US" sz="1200" kern="1200" dirty="0">
                          <a:solidFill>
                            <a:schemeClr val="dk1"/>
                          </a:solidFill>
                          <a:latin typeface="Calibri" pitchFamily="34" charset="0"/>
                          <a:ea typeface="Times New Roman"/>
                          <a:cs typeface="B Nazanin"/>
                        </a:rPr>
                        <a:t>PC</a:t>
                      </a:r>
                      <a:r>
                        <a:rPr lang="fa-IR" sz="1200" dirty="0">
                          <a:latin typeface="Times New Roman"/>
                          <a:ea typeface="Times New Roman"/>
                          <a:cs typeface="B Nazanin"/>
                        </a:rPr>
                        <a:t>)</a:t>
                      </a:r>
                      <a:r>
                        <a:rPr lang="fa-IR" sz="1200" b="1" u="sng" dirty="0">
                          <a:latin typeface="Times New Roman"/>
                          <a:ea typeface="Times New Roman"/>
                          <a:cs typeface="B Nazanin"/>
                        </a:rPr>
                        <a:t>  </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60</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a:rPr>
                        <a:t>شرکت بهره برداری نفت و گاز گچساران</a:t>
                      </a:r>
                      <a:endParaRPr lang="en-US" sz="1200" dirty="0">
                        <a:latin typeface="Times New Roman"/>
                        <a:ea typeface="Times New Roman"/>
                        <a:cs typeface="Arial"/>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a:rPr>
                        <a:t>خدمات مهندسي و طراحی ، خرید و نصب سیستم اعلان و اطفاء حریق در کارخانه های گاز و گاز مایع 900 و برق پازنان 2</a:t>
                      </a:r>
                      <a:endParaRPr lang="en-US" sz="1200" dirty="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61</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kumimoji="0" lang="en-US" sz="1200" kern="1200" dirty="0">
                          <a:solidFill>
                            <a:schemeClr val="dk1"/>
                          </a:solidFill>
                          <a:latin typeface="Calibri" pitchFamily="34" charset="0"/>
                          <a:ea typeface="Times New Roman"/>
                          <a:cs typeface="B Nazanin"/>
                        </a:rPr>
                        <a:t>Al </a:t>
                      </a:r>
                      <a:r>
                        <a:rPr kumimoji="0" lang="en-US" sz="1200" kern="1200" dirty="0" err="1" smtClean="0">
                          <a:solidFill>
                            <a:schemeClr val="dk1"/>
                          </a:solidFill>
                          <a:latin typeface="Calibri" pitchFamily="34" charset="0"/>
                          <a:ea typeface="Times New Roman"/>
                          <a:cs typeface="B Nazanin"/>
                        </a:rPr>
                        <a:t>Kahroba</a:t>
                      </a:r>
                      <a:r>
                        <a:rPr kumimoji="0" lang="en-US" sz="1200" kern="1200" dirty="0" smtClean="0">
                          <a:solidFill>
                            <a:schemeClr val="dk1"/>
                          </a:solidFill>
                          <a:latin typeface="Calibri" pitchFamily="34" charset="0"/>
                          <a:ea typeface="Times New Roman"/>
                          <a:cs typeface="B Nazanin"/>
                        </a:rPr>
                        <a:t> </a:t>
                      </a:r>
                      <a:r>
                        <a:rPr kumimoji="0" lang="fa-IR" sz="1200" kern="1200" dirty="0" smtClean="0">
                          <a:solidFill>
                            <a:schemeClr val="dk1"/>
                          </a:solidFill>
                          <a:latin typeface="Calibri" pitchFamily="34" charset="0"/>
                          <a:ea typeface="Times New Roman"/>
                          <a:cs typeface="B Nazanin"/>
                        </a:rPr>
                        <a:t> </a:t>
                      </a:r>
                      <a:r>
                        <a:rPr kumimoji="0" lang="en-US" sz="1200" kern="1200" dirty="0" smtClean="0">
                          <a:solidFill>
                            <a:schemeClr val="dk1"/>
                          </a:solidFill>
                          <a:latin typeface="Calibri" pitchFamily="34" charset="0"/>
                          <a:ea typeface="Times New Roman"/>
                          <a:cs typeface="B Nazanin"/>
                        </a:rPr>
                        <a:t>Company-LYBIA</a:t>
                      </a:r>
                      <a:endParaRPr kumimoji="0" lang="en-US" sz="1200" kern="1200" dirty="0">
                        <a:solidFill>
                          <a:schemeClr val="dk1"/>
                        </a:solidFill>
                        <a:latin typeface="Calibri" pitchFamily="34" charset="0"/>
                        <a:ea typeface="Times New Roman"/>
                        <a:cs typeface="B Nazanin"/>
                      </a:endParaRPr>
                    </a:p>
                  </a:txBody>
                  <a:tcPr marL="68580" marR="68580" marT="0" marB="0" anchor="ctr"/>
                </a:tc>
                <a:tc>
                  <a:txBody>
                    <a:bodyPr/>
                    <a:lstStyle/>
                    <a:p>
                      <a:pPr marL="0" marR="0" algn="r" rtl="1">
                        <a:spcBef>
                          <a:spcPts val="0"/>
                        </a:spcBef>
                        <a:spcAft>
                          <a:spcPts val="0"/>
                        </a:spcAft>
                      </a:pPr>
                      <a:r>
                        <a:rPr lang="fa-IR" sz="1200">
                          <a:latin typeface="Times New Roman"/>
                          <a:ea typeface="Times New Roman"/>
                          <a:cs typeface="B Nazanin"/>
                        </a:rPr>
                        <a:t>خدمات فني مهندسي و طراحي خط لوله" 24 انتقال گاز و</a:t>
                      </a:r>
                      <a:endParaRPr lang="en-US" sz="1200">
                        <a:latin typeface="Times New Roman"/>
                        <a:ea typeface="Times New Roman"/>
                        <a:cs typeface="Arial"/>
                      </a:endParaRPr>
                    </a:p>
                    <a:p>
                      <a:pPr marL="0" marR="0" algn="r" rtl="1">
                        <a:spcBef>
                          <a:spcPts val="0"/>
                        </a:spcBef>
                        <a:spcAft>
                          <a:spcPts val="0"/>
                        </a:spcAft>
                      </a:pPr>
                      <a:r>
                        <a:rPr lang="fa-IR" sz="1200">
                          <a:latin typeface="Times New Roman"/>
                          <a:ea typeface="Times New Roman"/>
                          <a:cs typeface="B Nazanin"/>
                        </a:rPr>
                        <a:t>" 12 گازوئيل به نيروگاه ميسوراتا </a:t>
                      </a:r>
                      <a:r>
                        <a:rPr lang="fa-IR" sz="1200">
                          <a:latin typeface="Times New Roman"/>
                          <a:ea typeface="Times New Roman"/>
                          <a:cs typeface="Arial"/>
                        </a:rPr>
                        <a:t>–</a:t>
                      </a:r>
                      <a:r>
                        <a:rPr lang="fa-IR" sz="1200">
                          <a:latin typeface="Times New Roman"/>
                          <a:ea typeface="Times New Roman"/>
                          <a:cs typeface="B Nazanin"/>
                        </a:rPr>
                        <a:t> كشور ليبي</a:t>
                      </a:r>
                      <a:endParaRPr lang="en-US" sz="1200">
                        <a:latin typeface="Times New Roman"/>
                        <a:ea typeface="Times New Roman"/>
                        <a:cs typeface="Arial"/>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a:rPr>
                        <a:t>62</a:t>
                      </a:r>
                      <a:endParaRPr lang="en-US" sz="1200" dirty="0">
                        <a:latin typeface="Times New Roman"/>
                        <a:ea typeface="Times New Roman"/>
                        <a:cs typeface="Arial"/>
                      </a:endParaRPr>
                    </a:p>
                  </a:txBody>
                  <a:tcPr marL="68580" marR="68580" marT="0" marB="0" anchor="ctr"/>
                </a:tc>
              </a:tr>
              <a:tr h="457200">
                <a:tc>
                  <a:txBody>
                    <a:bodyPr/>
                    <a:lstStyle/>
                    <a:p>
                      <a:pPr marL="0" marR="0" algn="ctr" rtl="1">
                        <a:spcBef>
                          <a:spcPts val="0"/>
                        </a:spcBef>
                        <a:spcAft>
                          <a:spcPts val="0"/>
                        </a:spcAft>
                      </a:pPr>
                      <a:r>
                        <a:rPr kumimoji="0" lang="en-US" sz="1200" kern="1200" dirty="0">
                          <a:solidFill>
                            <a:schemeClr val="dk1"/>
                          </a:solidFill>
                          <a:latin typeface="Calibri" pitchFamily="34" charset="0"/>
                          <a:ea typeface="Times New Roman"/>
                          <a:cs typeface="B Nazanin"/>
                        </a:rPr>
                        <a:t>Al </a:t>
                      </a:r>
                      <a:r>
                        <a:rPr kumimoji="0" lang="en-US" sz="1200" kern="1200" dirty="0" err="1">
                          <a:solidFill>
                            <a:schemeClr val="dk1"/>
                          </a:solidFill>
                          <a:latin typeface="Calibri" pitchFamily="34" charset="0"/>
                          <a:ea typeface="Times New Roman"/>
                          <a:cs typeface="B Nazanin"/>
                        </a:rPr>
                        <a:t>Kahroba</a:t>
                      </a:r>
                      <a:r>
                        <a:rPr kumimoji="0" lang="en-US" sz="1200" kern="1200" dirty="0">
                          <a:solidFill>
                            <a:schemeClr val="dk1"/>
                          </a:solidFill>
                          <a:latin typeface="Calibri" pitchFamily="34" charset="0"/>
                          <a:ea typeface="Times New Roman"/>
                          <a:cs typeface="B Nazanin"/>
                        </a:rPr>
                        <a:t> Company-LYBIA</a:t>
                      </a:r>
                    </a:p>
                  </a:txBody>
                  <a:tcPr marL="68580" marR="68580" marT="0" marB="0" anchor="ctr"/>
                </a:tc>
                <a:tc>
                  <a:txBody>
                    <a:bodyPr/>
                    <a:lstStyle/>
                    <a:p>
                      <a:pPr marL="0" marR="0" algn="r" rtl="0">
                        <a:spcBef>
                          <a:spcPts val="0"/>
                        </a:spcBef>
                        <a:spcAft>
                          <a:spcPts val="0"/>
                        </a:spcAft>
                      </a:pPr>
                      <a:r>
                        <a:rPr lang="fa-IR" sz="1200" dirty="0">
                          <a:latin typeface="Times New Roman"/>
                          <a:ea typeface="Times New Roman"/>
                          <a:cs typeface="B Nazanin"/>
                        </a:rPr>
                        <a:t>خدمات فني مهندسي و طراحي انبار و ترمينال قيربندر بنغازي </a:t>
                      </a:r>
                      <a:r>
                        <a:rPr kumimoji="0" lang="en-US" sz="1200" kern="1200" dirty="0">
                          <a:solidFill>
                            <a:schemeClr val="dk1"/>
                          </a:solidFill>
                          <a:latin typeface="Calibri" pitchFamily="34" charset="0"/>
                          <a:ea typeface="Times New Roman"/>
                          <a:cs typeface="B Nazanin"/>
                        </a:rPr>
                        <a:t>Benghazi Bitumen Storage &amp; Distribution </a:t>
                      </a:r>
                    </a:p>
                    <a:p>
                      <a:pPr marL="0" marR="0" algn="r" rtl="0">
                        <a:spcBef>
                          <a:spcPts val="0"/>
                        </a:spcBef>
                        <a:spcAft>
                          <a:spcPts val="0"/>
                        </a:spcAft>
                      </a:pPr>
                      <a:r>
                        <a:rPr kumimoji="0" lang="en-US" sz="1200" kern="1200" dirty="0">
                          <a:solidFill>
                            <a:schemeClr val="dk1"/>
                          </a:solidFill>
                          <a:latin typeface="Calibri" pitchFamily="34" charset="0"/>
                          <a:ea typeface="Times New Roman"/>
                          <a:cs typeface="B Nazanin"/>
                        </a:rPr>
                        <a:t>Terminal Project</a:t>
                      </a: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pitchFamily="2" charset="-78"/>
                        </a:rPr>
                        <a:t>63</a:t>
                      </a:r>
                      <a:endParaRPr lang="en-US" sz="1200" dirty="0">
                        <a:latin typeface="Times New Roman"/>
                        <a:ea typeface="Times New Roman"/>
                        <a:cs typeface="B Nazanin" pitchFamily="2" charset="-78"/>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pitchFamily="2" charset="-78"/>
                        </a:rPr>
                        <a:t>قرارگاه سازندگی خاتم الانبیاء (</a:t>
                      </a:r>
                      <a:r>
                        <a:rPr lang="fa-IR" sz="1200" dirty="0" smtClean="0">
                          <a:latin typeface="Times New Roman"/>
                          <a:ea typeface="Times New Roman"/>
                          <a:cs typeface="B Nazanin" pitchFamily="2" charset="-78"/>
                        </a:rPr>
                        <a:t>ص)</a:t>
                      </a:r>
                      <a:r>
                        <a:rPr lang="fa-IR" sz="1200" baseline="0" dirty="0" smtClean="0">
                          <a:latin typeface="Times New Roman"/>
                          <a:ea typeface="Times New Roman"/>
                          <a:cs typeface="B Nazanin" pitchFamily="2" charset="-78"/>
                        </a:rPr>
                        <a:t> </a:t>
                      </a:r>
                      <a:r>
                        <a:rPr lang="fa-IR" sz="1200" dirty="0" smtClean="0">
                          <a:latin typeface="Times New Roman"/>
                          <a:ea typeface="Times New Roman"/>
                          <a:cs typeface="B Nazanin" pitchFamily="2" charset="-78"/>
                        </a:rPr>
                        <a:t>موسسه </a:t>
                      </a:r>
                      <a:r>
                        <a:rPr lang="fa-IR" sz="1200" dirty="0">
                          <a:latin typeface="Times New Roman"/>
                          <a:ea typeface="Times New Roman"/>
                          <a:cs typeface="B Nazanin" pitchFamily="2" charset="-78"/>
                        </a:rPr>
                        <a:t>نیرو گستر- شرکت سات </a:t>
                      </a:r>
                      <a:endParaRPr lang="en-US" sz="1200" dirty="0">
                        <a:latin typeface="Times New Roman"/>
                        <a:ea typeface="Times New Roman"/>
                        <a:cs typeface="B Nazanin" pitchFamily="2" charset="-78"/>
                      </a:endParaRPr>
                    </a:p>
                  </a:txBody>
                  <a:tcPr marL="68580" marR="68580" marT="0" marB="0" anchor="ctr"/>
                </a:tc>
                <a:tc>
                  <a:txBody>
                    <a:bodyPr/>
                    <a:lstStyle/>
                    <a:p>
                      <a:pPr marL="0" marR="180340" algn="just" rtl="1">
                        <a:spcBef>
                          <a:spcPts val="0"/>
                        </a:spcBef>
                        <a:spcAft>
                          <a:spcPts val="0"/>
                        </a:spcAft>
                      </a:pPr>
                      <a:r>
                        <a:rPr lang="fa-IR" sz="1200" dirty="0">
                          <a:latin typeface="Times New Roman"/>
                          <a:ea typeface="Times New Roman"/>
                          <a:cs typeface="B Nazanin" pitchFamily="2" charset="-78"/>
                        </a:rPr>
                        <a:t>ارائه خدمات فنی مهندسی عــبور 17 رشــتـه خــط انــتـقال آب 40 اینچ از زیـــر رودخــانـه هــای کـــارون و کــرخه بــه روش </a:t>
                      </a:r>
                      <a:r>
                        <a:rPr lang="en-US" sz="1200" dirty="0">
                          <a:latin typeface="Calibri" pitchFamily="34" charset="0"/>
                          <a:ea typeface="Times New Roman"/>
                          <a:cs typeface="B Nazanin" pitchFamily="2" charset="-78"/>
                        </a:rPr>
                        <a:t>HDD</a:t>
                      </a: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pitchFamily="2" charset="-78"/>
                        </a:rPr>
                        <a:t>64</a:t>
                      </a:r>
                      <a:endParaRPr lang="en-US" sz="1200" dirty="0">
                        <a:latin typeface="Times New Roman"/>
                        <a:ea typeface="Times New Roman"/>
                        <a:cs typeface="B Nazanin" pitchFamily="2" charset="-78"/>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pitchFamily="2" charset="-78"/>
                        </a:rPr>
                        <a:t>شرکت خطوط لوله </a:t>
                      </a:r>
                      <a:r>
                        <a:rPr lang="fa-IR" sz="1200" dirty="0" smtClean="0">
                          <a:latin typeface="Times New Roman"/>
                          <a:ea typeface="Times New Roman"/>
                          <a:cs typeface="B Nazanin" pitchFamily="2" charset="-78"/>
                        </a:rPr>
                        <a:t>و</a:t>
                      </a:r>
                      <a:r>
                        <a:rPr lang="fa-IR" sz="1200" baseline="0" dirty="0" smtClean="0">
                          <a:latin typeface="Times New Roman"/>
                          <a:ea typeface="Times New Roman"/>
                          <a:cs typeface="B Nazanin" pitchFamily="2" charset="-78"/>
                        </a:rPr>
                        <a:t> </a:t>
                      </a:r>
                      <a:r>
                        <a:rPr lang="fa-IR" sz="1200" dirty="0" smtClean="0">
                          <a:latin typeface="Times New Roman"/>
                          <a:ea typeface="Times New Roman"/>
                          <a:cs typeface="B Nazanin" pitchFamily="2" charset="-78"/>
                        </a:rPr>
                        <a:t>مخابرات </a:t>
                      </a:r>
                      <a:r>
                        <a:rPr lang="fa-IR" sz="1200" dirty="0">
                          <a:latin typeface="Times New Roman"/>
                          <a:ea typeface="Times New Roman"/>
                          <a:cs typeface="B Nazanin" pitchFamily="2" charset="-78"/>
                        </a:rPr>
                        <a:t>نفت ایران </a:t>
                      </a:r>
                      <a:endParaRPr lang="en-US" sz="1200" dirty="0">
                        <a:latin typeface="Times New Roman"/>
                        <a:ea typeface="Times New Roman"/>
                        <a:cs typeface="B Nazanin" pitchFamily="2" charset="-78"/>
                      </a:endParaRPr>
                    </a:p>
                  </a:txBody>
                  <a:tcPr marL="68580" marR="68580" marT="0" marB="0" anchor="ctr"/>
                </a:tc>
                <a:tc>
                  <a:txBody>
                    <a:bodyPr/>
                    <a:lstStyle/>
                    <a:p>
                      <a:pPr marL="0" marR="180340" algn="r" rtl="1">
                        <a:spcBef>
                          <a:spcPts val="0"/>
                        </a:spcBef>
                        <a:spcAft>
                          <a:spcPts val="0"/>
                        </a:spcAft>
                      </a:pPr>
                      <a:r>
                        <a:rPr lang="fa-IR" sz="1200" dirty="0">
                          <a:latin typeface="Times New Roman"/>
                          <a:ea typeface="Times New Roman"/>
                          <a:cs typeface="B Nazanin" pitchFamily="2" charset="-78"/>
                        </a:rPr>
                        <a:t>انجام مطالعات مهندسی پروژه عبوریک رشته خط لوله  " 12 سوخت رسانی به نیروگاه خرمشهر  بــه روش </a:t>
                      </a:r>
                      <a:r>
                        <a:rPr kumimoji="0" lang="en-US" sz="1200" kern="1200" dirty="0">
                          <a:solidFill>
                            <a:schemeClr val="dk1"/>
                          </a:solidFill>
                          <a:latin typeface="Calibri" pitchFamily="34" charset="0"/>
                          <a:ea typeface="Times New Roman"/>
                          <a:cs typeface="B Nazanin" pitchFamily="2" charset="-78"/>
                        </a:rPr>
                        <a:t>HDD</a:t>
                      </a: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pitchFamily="2" charset="-78"/>
                        </a:rPr>
                        <a:t>65</a:t>
                      </a:r>
                      <a:endParaRPr lang="en-US" sz="1200" dirty="0">
                        <a:latin typeface="Times New Roman"/>
                        <a:ea typeface="Times New Roman"/>
                        <a:cs typeface="B Nazanin" pitchFamily="2" charset="-78"/>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pitchFamily="2" charset="-78"/>
                        </a:rPr>
                        <a:t>قرارگاه سازندگی خاتم الانبیاء (</a:t>
                      </a:r>
                      <a:r>
                        <a:rPr lang="fa-IR" sz="1200" dirty="0" smtClean="0">
                          <a:latin typeface="Times New Roman"/>
                          <a:ea typeface="Times New Roman"/>
                          <a:cs typeface="B Nazanin" pitchFamily="2" charset="-78"/>
                        </a:rPr>
                        <a:t>ص)</a:t>
                      </a:r>
                      <a:r>
                        <a:rPr lang="fa-IR" sz="1200" baseline="0" dirty="0" smtClean="0">
                          <a:latin typeface="Times New Roman"/>
                          <a:ea typeface="Times New Roman"/>
                          <a:cs typeface="B Nazanin" pitchFamily="2" charset="-78"/>
                        </a:rPr>
                        <a:t> </a:t>
                      </a:r>
                      <a:r>
                        <a:rPr lang="fa-IR" sz="1200" dirty="0" smtClean="0">
                          <a:latin typeface="Times New Roman"/>
                          <a:ea typeface="Times New Roman"/>
                          <a:cs typeface="B Nazanin" pitchFamily="2" charset="-78"/>
                        </a:rPr>
                        <a:t>موسسه </a:t>
                      </a:r>
                      <a:r>
                        <a:rPr lang="fa-IR" sz="1200" dirty="0">
                          <a:latin typeface="Times New Roman"/>
                          <a:ea typeface="Times New Roman"/>
                          <a:cs typeface="B Nazanin" pitchFamily="2" charset="-78"/>
                        </a:rPr>
                        <a:t>نیرو گستر</a:t>
                      </a:r>
                      <a:endParaRPr lang="en-US" sz="1200" dirty="0">
                        <a:latin typeface="Times New Roman"/>
                        <a:ea typeface="Times New Roman"/>
                        <a:cs typeface="B Nazanin" pitchFamily="2" charset="-78"/>
                      </a:endParaRPr>
                    </a:p>
                  </a:txBody>
                  <a:tcPr marL="68580" marR="68580" marT="0" marB="0" anchor="ctr"/>
                </a:tc>
                <a:tc>
                  <a:txBody>
                    <a:bodyPr/>
                    <a:lstStyle/>
                    <a:p>
                      <a:pPr marL="0" marR="180340" algn="r" rtl="1">
                        <a:spcBef>
                          <a:spcPts val="0"/>
                        </a:spcBef>
                        <a:spcAft>
                          <a:spcPts val="0"/>
                        </a:spcAft>
                      </a:pPr>
                      <a:r>
                        <a:rPr lang="fa-IR" sz="1200" dirty="0">
                          <a:latin typeface="Times New Roman"/>
                          <a:ea typeface="Times New Roman"/>
                          <a:cs typeface="B Nazanin" pitchFamily="2" charset="-78"/>
                        </a:rPr>
                        <a:t>انجام مطالعات عبور خط لوله ششم سراسری " 56 گاز از زیر رودخانه های کارون و دز به روش </a:t>
                      </a:r>
                      <a:r>
                        <a:rPr kumimoji="0" lang="en-US" sz="1200" kern="1200" dirty="0">
                          <a:solidFill>
                            <a:schemeClr val="dk1"/>
                          </a:solidFill>
                          <a:latin typeface="Calibri" pitchFamily="34" charset="0"/>
                          <a:ea typeface="Times New Roman"/>
                          <a:cs typeface="B Nazanin" pitchFamily="2" charset="-78"/>
                        </a:rPr>
                        <a:t>HDD</a:t>
                      </a: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pitchFamily="2" charset="-78"/>
                        </a:rPr>
                        <a:t>66</a:t>
                      </a:r>
                      <a:endParaRPr lang="en-US" sz="1200" dirty="0">
                        <a:latin typeface="Times New Roman"/>
                        <a:ea typeface="Times New Roman"/>
                        <a:cs typeface="B Nazanin" pitchFamily="2" charset="-78"/>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pitchFamily="2" charset="-78"/>
                        </a:rPr>
                        <a:t>خدمات انرژی دانا</a:t>
                      </a:r>
                      <a:endParaRPr lang="en-US" sz="1200" dirty="0">
                        <a:latin typeface="Times New Roman"/>
                        <a:ea typeface="Times New Roman"/>
                        <a:cs typeface="B Nazanin" pitchFamily="2" charset="-78"/>
                      </a:endParaRPr>
                    </a:p>
                  </a:txBody>
                  <a:tcPr marL="68580" marR="68580" marT="0" marB="0" anchor="ctr"/>
                </a:tc>
                <a:tc>
                  <a:txBody>
                    <a:bodyPr/>
                    <a:lstStyle/>
                    <a:p>
                      <a:pPr marL="0" marR="180340" algn="r" rtl="1">
                        <a:spcBef>
                          <a:spcPts val="0"/>
                        </a:spcBef>
                        <a:spcAft>
                          <a:spcPts val="0"/>
                        </a:spcAft>
                      </a:pPr>
                      <a:r>
                        <a:rPr lang="fa-IR" sz="1200" dirty="0">
                          <a:latin typeface="Times New Roman"/>
                          <a:ea typeface="Times New Roman"/>
                          <a:cs typeface="B Nazanin" pitchFamily="2" charset="-78"/>
                        </a:rPr>
                        <a:t>ممیزی انرژی در 4 گروه از کارخانجات تولیدی </a:t>
                      </a:r>
                      <a:endParaRPr lang="en-US" sz="1200" dirty="0">
                        <a:latin typeface="Times New Roman"/>
                        <a:ea typeface="Times New Roman"/>
                        <a:cs typeface="B Nazanin" pitchFamily="2" charset="-78"/>
                      </a:endParaRPr>
                    </a:p>
                  </a:txBody>
                  <a:tcPr marL="68580" marR="68580" marT="0" marB="0" anchor="ctr"/>
                </a:tc>
                <a:tc>
                  <a:txBody>
                    <a:bodyPr/>
                    <a:lstStyle/>
                    <a:p>
                      <a:pPr marL="0" marR="0" algn="ctr" rtl="1">
                        <a:spcBef>
                          <a:spcPts val="0"/>
                        </a:spcBef>
                        <a:spcAft>
                          <a:spcPts val="0"/>
                        </a:spcAft>
                      </a:pPr>
                      <a:r>
                        <a:rPr lang="fa-IR" sz="1200" kern="1200" dirty="0" smtClean="0">
                          <a:solidFill>
                            <a:schemeClr val="dk1"/>
                          </a:solidFill>
                          <a:latin typeface="Times New Roman"/>
                          <a:ea typeface="Times New Roman"/>
                          <a:cs typeface="B Nazanin" pitchFamily="2" charset="-78"/>
                        </a:rPr>
                        <a:t>67</a:t>
                      </a:r>
                      <a:endParaRPr lang="en-US" sz="1200" kern="1200" dirty="0">
                        <a:solidFill>
                          <a:schemeClr val="dk1"/>
                        </a:solidFill>
                        <a:latin typeface="Times New Roman"/>
                        <a:ea typeface="Times New Roman"/>
                        <a:cs typeface="B Nazanin" pitchFamily="2" charset="-78"/>
                      </a:endParaRPr>
                    </a:p>
                  </a:txBody>
                  <a:tcPr marL="68580" marR="68580" marT="0" marB="0" anchor="ctr"/>
                </a:tc>
              </a:tr>
              <a:tr h="457200">
                <a:tc>
                  <a:txBody>
                    <a:bodyPr/>
                    <a:lstStyle/>
                    <a:p>
                      <a:pPr marL="0" marR="0" algn="ctr" rtl="1">
                        <a:spcBef>
                          <a:spcPts val="0"/>
                        </a:spcBef>
                        <a:spcAft>
                          <a:spcPts val="0"/>
                        </a:spcAft>
                      </a:pPr>
                      <a:r>
                        <a:rPr lang="fa-IR" sz="1200" dirty="0">
                          <a:latin typeface="Times New Roman"/>
                          <a:ea typeface="Times New Roman"/>
                          <a:cs typeface="B Nazanin" pitchFamily="2" charset="-78"/>
                        </a:rPr>
                        <a:t>قرارگاه سازندگی خاتم الانبیاء (</a:t>
                      </a:r>
                      <a:r>
                        <a:rPr lang="fa-IR" sz="1200" dirty="0" smtClean="0">
                          <a:latin typeface="Times New Roman"/>
                          <a:ea typeface="Times New Roman"/>
                          <a:cs typeface="B Nazanin" pitchFamily="2" charset="-78"/>
                        </a:rPr>
                        <a:t>ص)</a:t>
                      </a:r>
                      <a:r>
                        <a:rPr lang="fa-IR" sz="1200" baseline="0" dirty="0" smtClean="0">
                          <a:latin typeface="Times New Roman"/>
                          <a:ea typeface="Times New Roman"/>
                          <a:cs typeface="B Nazanin" pitchFamily="2" charset="-78"/>
                        </a:rPr>
                        <a:t> </a:t>
                      </a:r>
                      <a:r>
                        <a:rPr lang="fa-IR" sz="1200" dirty="0" smtClean="0">
                          <a:latin typeface="Times New Roman"/>
                          <a:ea typeface="Times New Roman"/>
                          <a:cs typeface="B Nazanin" pitchFamily="2" charset="-78"/>
                        </a:rPr>
                        <a:t>موسسه </a:t>
                      </a:r>
                      <a:r>
                        <a:rPr lang="fa-IR" sz="1200" dirty="0">
                          <a:latin typeface="Times New Roman"/>
                          <a:ea typeface="Times New Roman"/>
                          <a:cs typeface="B Nazanin" pitchFamily="2" charset="-78"/>
                        </a:rPr>
                        <a:t>نیرو گستر</a:t>
                      </a:r>
                      <a:endParaRPr lang="en-US" sz="1200" dirty="0">
                        <a:latin typeface="Times New Roman"/>
                        <a:ea typeface="Times New Roman"/>
                        <a:cs typeface="B Nazanin" pitchFamily="2" charset="-78"/>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pitchFamily="2" charset="-78"/>
                        </a:rPr>
                        <a:t>انجام مطالعات عبور خط لوله انشعاب دزفول- آبدانان – دهلران به روش </a:t>
                      </a:r>
                      <a:r>
                        <a:rPr kumimoji="0" lang="en-US" sz="1200" kern="1200" dirty="0">
                          <a:solidFill>
                            <a:schemeClr val="dk1"/>
                          </a:solidFill>
                          <a:latin typeface="Calibri" pitchFamily="34" charset="0"/>
                          <a:ea typeface="Times New Roman"/>
                          <a:cs typeface="B Nazanin" pitchFamily="2" charset="-78"/>
                        </a:rPr>
                        <a:t>HDD</a:t>
                      </a:r>
                    </a:p>
                  </a:txBody>
                  <a:tcPr marL="68580" marR="68580" marT="0" marB="0" anchor="ctr"/>
                </a:tc>
                <a:tc>
                  <a:txBody>
                    <a:bodyPr/>
                    <a:lstStyle/>
                    <a:p>
                      <a:pPr marL="0" marR="0" algn="ctr" rtl="1">
                        <a:spcBef>
                          <a:spcPts val="0"/>
                        </a:spcBef>
                        <a:spcAft>
                          <a:spcPts val="0"/>
                        </a:spcAft>
                      </a:pPr>
                      <a:r>
                        <a:rPr lang="fa-IR" sz="1200" kern="1200" dirty="0" smtClean="0">
                          <a:solidFill>
                            <a:schemeClr val="dk1"/>
                          </a:solidFill>
                          <a:latin typeface="Times New Roman"/>
                          <a:ea typeface="Times New Roman"/>
                          <a:cs typeface="B Nazanin" pitchFamily="2" charset="-78"/>
                        </a:rPr>
                        <a:t>68</a:t>
                      </a:r>
                      <a:endParaRPr lang="en-US" sz="1200" kern="1200" dirty="0">
                        <a:solidFill>
                          <a:schemeClr val="dk1"/>
                        </a:solidFill>
                        <a:latin typeface="Times New Roman"/>
                        <a:ea typeface="Times New Roman"/>
                        <a:cs typeface="B Nazanin" pitchFamily="2" charset="-78"/>
                      </a:endParaRPr>
                    </a:p>
                  </a:txBody>
                  <a:tcPr marL="68580" marR="68580" marT="0" marB="0" anchor="ctr"/>
                </a:tc>
              </a:tr>
              <a:tr h="457200">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1200" dirty="0" smtClean="0">
                          <a:latin typeface="+mn-lt"/>
                          <a:ea typeface="Times New Roman"/>
                          <a:cs typeface="B Nazanin"/>
                        </a:rPr>
                        <a:t>شركت ملي و مهندسي ساختمان</a:t>
                      </a:r>
                      <a:r>
                        <a:rPr lang="fa-IR" sz="1200" baseline="0" dirty="0" smtClean="0">
                          <a:latin typeface="+mn-lt"/>
                          <a:ea typeface="Times New Roman"/>
                          <a:cs typeface="Arial"/>
                        </a:rPr>
                        <a:t> </a:t>
                      </a:r>
                      <a:r>
                        <a:rPr lang="fa-IR" sz="1200" dirty="0" smtClean="0">
                          <a:latin typeface="+mn-lt"/>
                          <a:ea typeface="Times New Roman"/>
                          <a:cs typeface="B Nazanin"/>
                        </a:rPr>
                        <a:t>نفت ايران</a:t>
                      </a:r>
                      <a:endParaRPr lang="en-US" sz="1200" dirty="0" smtClean="0">
                        <a:latin typeface="+mn-lt"/>
                        <a:ea typeface="Times New Roman"/>
                        <a:cs typeface="Arial"/>
                      </a:endParaRPr>
                    </a:p>
                  </a:txBody>
                  <a:tcPr marL="68580" marR="68580" marT="0" marB="0" anchor="ctr"/>
                </a:tc>
                <a:tc>
                  <a:txBody>
                    <a:bodyPr/>
                    <a:lstStyle/>
                    <a:p>
                      <a:pPr marL="0" marR="0" indent="0" algn="justLow" defTabSz="914400" rtl="1" eaLnBrk="1" fontAlgn="auto" latinLnBrk="0" hangingPunct="1">
                        <a:lnSpc>
                          <a:spcPct val="100000"/>
                        </a:lnSpc>
                        <a:spcBef>
                          <a:spcPts val="0"/>
                        </a:spcBef>
                        <a:spcAft>
                          <a:spcPts val="0"/>
                        </a:spcAft>
                        <a:buClrTx/>
                        <a:buSzTx/>
                        <a:buFontTx/>
                        <a:buNone/>
                        <a:tabLst/>
                        <a:defRPr/>
                      </a:pPr>
                      <a:r>
                        <a:rPr lang="fa-IR" sz="1200" kern="1200" dirty="0" smtClean="0">
                          <a:solidFill>
                            <a:schemeClr val="dk1"/>
                          </a:solidFill>
                          <a:latin typeface="Times New Roman"/>
                          <a:ea typeface="Times New Roman"/>
                          <a:cs typeface="B Nazanin" pitchFamily="2" charset="-78"/>
                        </a:rPr>
                        <a:t>خدمات مهندسی و نظارت بر احداث خطوط لوله آبادان - ماهشهر و تأسیسات مربوطه</a:t>
                      </a:r>
                    </a:p>
                  </a:txBody>
                  <a:tcPr marL="68580" marR="68580" marT="0" marB="0" anchor="ctr"/>
                </a:tc>
                <a:tc>
                  <a:txBody>
                    <a:bodyPr/>
                    <a:lstStyle/>
                    <a:p>
                      <a:pPr marL="0" marR="0" algn="ctr" rtl="1">
                        <a:spcBef>
                          <a:spcPts val="0"/>
                        </a:spcBef>
                        <a:spcAft>
                          <a:spcPts val="0"/>
                        </a:spcAft>
                      </a:pPr>
                      <a:r>
                        <a:rPr lang="fa-IR" sz="1200" kern="1200" dirty="0" smtClean="0">
                          <a:solidFill>
                            <a:schemeClr val="dk1"/>
                          </a:solidFill>
                          <a:latin typeface="Times New Roman"/>
                          <a:ea typeface="Times New Roman"/>
                          <a:cs typeface="B Nazanin" pitchFamily="2" charset="-78"/>
                        </a:rPr>
                        <a:t>69</a:t>
                      </a:r>
                      <a:endParaRPr lang="en-US" sz="1200" kern="1200" dirty="0">
                        <a:solidFill>
                          <a:schemeClr val="dk1"/>
                        </a:solidFill>
                        <a:latin typeface="Times New Roman"/>
                        <a:ea typeface="Times New Roman"/>
                        <a:cs typeface="B Nazanin" pitchFamily="2" charset="-78"/>
                      </a:endParaRPr>
                    </a:p>
                  </a:txBody>
                  <a:tcPr marL="68580" marR="68580" marT="0" marB="0" anchor="ctr"/>
                </a:tc>
              </a:tr>
            </a:tbl>
          </a:graphicData>
        </a:graphic>
      </p:graphicFrame>
    </p:spTree>
  </p:cSld>
  <p:clrMapOvr>
    <a:masterClrMapping/>
  </p:clrMapOvr>
  <p:transition spd="med">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96480985"/>
              </p:ext>
            </p:extLst>
          </p:nvPr>
        </p:nvGraphicFramePr>
        <p:xfrm>
          <a:off x="533400" y="533400"/>
          <a:ext cx="5638800" cy="6934200"/>
        </p:xfrm>
        <a:graphic>
          <a:graphicData uri="http://schemas.openxmlformats.org/drawingml/2006/table">
            <a:tbl>
              <a:tblPr bandRow="1">
                <a:effectLst>
                  <a:outerShdw blurRad="50800" dist="38100" dir="18900000" algn="bl" rotWithShape="0">
                    <a:prstClr val="black">
                      <a:alpha val="40000"/>
                    </a:prstClr>
                  </a:outerShdw>
                </a:effectLst>
                <a:tableStyleId>{D7AC3CCA-C797-4891-BE02-D94E43425B78}</a:tableStyleId>
              </a:tblPr>
              <a:tblGrid>
                <a:gridCol w="1600200"/>
                <a:gridCol w="3581400"/>
                <a:gridCol w="457200"/>
              </a:tblGrid>
              <a:tr h="457200">
                <a:tc>
                  <a:txBody>
                    <a:bodyPr/>
                    <a:lstStyle/>
                    <a:p>
                      <a:pPr marL="0" algn="ctr" rtl="1"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کارفرما</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1"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شرح خدمات پروژه</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1"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رديف</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762000">
                <a:tc>
                  <a:txBody>
                    <a:bodyPr/>
                    <a:lstStyle/>
                    <a:p>
                      <a:pPr marL="0" marR="0" algn="ctr" rtl="1">
                        <a:spcBef>
                          <a:spcPts val="0"/>
                        </a:spcBef>
                        <a:spcAft>
                          <a:spcPts val="0"/>
                        </a:spcAft>
                      </a:pPr>
                      <a:r>
                        <a:rPr lang="fa-IR" sz="1200" dirty="0">
                          <a:latin typeface="Times New Roman"/>
                          <a:ea typeface="Times New Roman"/>
                          <a:cs typeface="B Nazanin" pitchFamily="2" charset="-78"/>
                        </a:rPr>
                        <a:t>قرارگاه سازندگی خاتم الانبیاء (</a:t>
                      </a:r>
                      <a:r>
                        <a:rPr lang="fa-IR" sz="1200" dirty="0" smtClean="0">
                          <a:latin typeface="Times New Roman"/>
                          <a:ea typeface="Times New Roman"/>
                          <a:cs typeface="B Nazanin" pitchFamily="2" charset="-78"/>
                        </a:rPr>
                        <a:t>ص)</a:t>
                      </a:r>
                      <a:r>
                        <a:rPr lang="fa-IR" sz="1200" baseline="0" dirty="0" smtClean="0">
                          <a:latin typeface="Times New Roman"/>
                          <a:ea typeface="Times New Roman"/>
                          <a:cs typeface="B Nazanin" pitchFamily="2" charset="-78"/>
                        </a:rPr>
                        <a:t> </a:t>
                      </a:r>
                      <a:r>
                        <a:rPr lang="fa-IR" sz="1200" dirty="0" smtClean="0">
                          <a:latin typeface="Times New Roman"/>
                          <a:ea typeface="Times New Roman"/>
                          <a:cs typeface="B Nazanin" pitchFamily="2" charset="-78"/>
                        </a:rPr>
                        <a:t>موسسه </a:t>
                      </a:r>
                      <a:r>
                        <a:rPr lang="fa-IR" sz="1200" dirty="0">
                          <a:latin typeface="Times New Roman"/>
                          <a:ea typeface="Times New Roman"/>
                          <a:cs typeface="B Nazanin" pitchFamily="2" charset="-78"/>
                        </a:rPr>
                        <a:t>نیرو گستر</a:t>
                      </a:r>
                      <a:endParaRPr lang="en-US" sz="1200" dirty="0">
                        <a:latin typeface="Times New Roman"/>
                        <a:ea typeface="Times New Roman"/>
                        <a:cs typeface="B Nazanin" pitchFamily="2" charset="-78"/>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pitchFamily="2" charset="-78"/>
                        </a:rPr>
                        <a:t>انجام مطالعات عبور خط لوله فرآورده آبادان - اراک - ری به روش </a:t>
                      </a:r>
                      <a:r>
                        <a:rPr kumimoji="0" lang="en-US" sz="1200" kern="1200" dirty="0">
                          <a:solidFill>
                            <a:schemeClr val="dk1"/>
                          </a:solidFill>
                          <a:latin typeface="Calibri" pitchFamily="34" charset="0"/>
                          <a:ea typeface="Times New Roman"/>
                          <a:cs typeface="B Nazanin" pitchFamily="2" charset="-78"/>
                        </a:rPr>
                        <a:t>HDD</a:t>
                      </a: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pitchFamily="2" charset="-78"/>
                        </a:rPr>
                        <a:t>70</a:t>
                      </a:r>
                      <a:endParaRPr lang="en-US" sz="1200" dirty="0">
                        <a:latin typeface="Times New Roman"/>
                        <a:ea typeface="Times New Roman"/>
                        <a:cs typeface="B Nazanin" pitchFamily="2" charset="-78"/>
                      </a:endParaRPr>
                    </a:p>
                  </a:txBody>
                  <a:tcPr marL="68580" marR="68580" marT="0" marB="0" anchor="ctr"/>
                </a:tc>
              </a:tr>
              <a:tr h="762000">
                <a:tc>
                  <a:txBody>
                    <a:bodyPr/>
                    <a:lstStyle/>
                    <a:p>
                      <a:pPr marL="0" marR="0" algn="ctr" rtl="1">
                        <a:spcBef>
                          <a:spcPts val="0"/>
                        </a:spcBef>
                        <a:spcAft>
                          <a:spcPts val="0"/>
                        </a:spcAft>
                      </a:pPr>
                      <a:r>
                        <a:rPr lang="fa-IR" sz="1200" dirty="0">
                          <a:latin typeface="Times New Roman"/>
                          <a:ea typeface="Times New Roman"/>
                          <a:cs typeface="B Nazanin" pitchFamily="2" charset="-78"/>
                        </a:rPr>
                        <a:t>شرکت مناطق نفت مرکزی </a:t>
                      </a:r>
                      <a:endParaRPr lang="en-US" sz="1200" dirty="0">
                        <a:latin typeface="Times New Roman"/>
                        <a:ea typeface="Times New Roman"/>
                        <a:cs typeface="B Nazanin" pitchFamily="2" charset="-78"/>
                      </a:endParaRPr>
                    </a:p>
                    <a:p>
                      <a:pPr marL="0" marR="0" algn="ctr" rtl="1">
                        <a:spcBef>
                          <a:spcPts val="0"/>
                        </a:spcBef>
                        <a:spcAft>
                          <a:spcPts val="0"/>
                        </a:spcAft>
                      </a:pPr>
                      <a:r>
                        <a:rPr lang="fa-IR" sz="1200" dirty="0">
                          <a:latin typeface="Times New Roman"/>
                          <a:ea typeface="Times New Roman"/>
                          <a:cs typeface="B Nazanin" pitchFamily="2" charset="-78"/>
                        </a:rPr>
                        <a:t>شرکت دانیال مکانیک </a:t>
                      </a:r>
                      <a:endParaRPr lang="en-US" sz="1200" dirty="0">
                        <a:latin typeface="Times New Roman"/>
                        <a:ea typeface="Times New Roman"/>
                        <a:cs typeface="B Nazanin" pitchFamily="2" charset="-78"/>
                      </a:endParaRPr>
                    </a:p>
                  </a:txBody>
                  <a:tcPr marL="68580" marR="68580" marT="0" marB="0" anchor="ctr"/>
                </a:tc>
                <a:tc>
                  <a:txBody>
                    <a:bodyPr/>
                    <a:lstStyle/>
                    <a:p>
                      <a:pPr marL="0" marR="0" algn="justLow" rtl="1">
                        <a:spcBef>
                          <a:spcPts val="0"/>
                        </a:spcBef>
                        <a:spcAft>
                          <a:spcPts val="0"/>
                        </a:spcAft>
                      </a:pPr>
                      <a:r>
                        <a:rPr lang="fa-IR" sz="1200" dirty="0">
                          <a:latin typeface="Times New Roman"/>
                          <a:ea typeface="Times New Roman"/>
                          <a:cs typeface="B Nazanin" pitchFamily="2" charset="-78"/>
                        </a:rPr>
                        <a:t>انجام مطالعات عبور خط لوله 24 اینچ نفت از زیر رودخانه کرخه به روش </a:t>
                      </a:r>
                      <a:r>
                        <a:rPr kumimoji="0" lang="en-US" sz="1200" kern="1200" dirty="0">
                          <a:solidFill>
                            <a:schemeClr val="dk1"/>
                          </a:solidFill>
                          <a:latin typeface="Calibri" pitchFamily="34" charset="0"/>
                          <a:ea typeface="Times New Roman"/>
                          <a:cs typeface="B Nazanin" pitchFamily="2" charset="-78"/>
                        </a:rPr>
                        <a:t>HDD</a:t>
                      </a: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pitchFamily="2" charset="-78"/>
                        </a:rPr>
                        <a:t>71</a:t>
                      </a:r>
                      <a:endParaRPr lang="en-US" sz="1200" dirty="0">
                        <a:latin typeface="Times New Roman"/>
                        <a:ea typeface="Times New Roman"/>
                        <a:cs typeface="B Nazanin" pitchFamily="2" charset="-78"/>
                      </a:endParaRPr>
                    </a:p>
                  </a:txBody>
                  <a:tcPr marL="68580" marR="68580" marT="0" marB="0" anchor="ctr"/>
                </a:tc>
              </a:tr>
              <a:tr h="762000">
                <a:tc>
                  <a:txBody>
                    <a:bodyPr/>
                    <a:lstStyle/>
                    <a:p>
                      <a:pPr marL="0" marR="0" algn="ctr" rtl="1">
                        <a:spcBef>
                          <a:spcPts val="0"/>
                        </a:spcBef>
                        <a:spcAft>
                          <a:spcPts val="0"/>
                        </a:spcAft>
                      </a:pPr>
                      <a:r>
                        <a:rPr lang="fa-IR" sz="1200" dirty="0" smtClean="0">
                          <a:latin typeface="Times New Roman"/>
                          <a:ea typeface="Times New Roman"/>
                          <a:cs typeface="B Nazanin" pitchFamily="2" charset="-78"/>
                        </a:rPr>
                        <a:t>دانشگاه آزاد اسلامی واحد تهران شمال</a:t>
                      </a:r>
                      <a:endParaRPr lang="en-US" sz="1200" dirty="0">
                        <a:latin typeface="Times New Roman"/>
                        <a:ea typeface="Times New Roman"/>
                        <a:cs typeface="B Nazanin" pitchFamily="2" charset="-78"/>
                      </a:endParaRPr>
                    </a:p>
                  </a:txBody>
                  <a:tcPr marL="68580" marR="68580" marT="0" marB="0" anchor="ctr"/>
                </a:tc>
                <a:tc>
                  <a:txBody>
                    <a:bodyPr/>
                    <a:lstStyle/>
                    <a:p>
                      <a:pPr marL="0" marR="0" algn="justLow" rtl="1">
                        <a:spcBef>
                          <a:spcPts val="0"/>
                        </a:spcBef>
                        <a:spcAft>
                          <a:spcPts val="0"/>
                        </a:spcAft>
                      </a:pPr>
                      <a:r>
                        <a:rPr kumimoji="0" lang="fa-IR" sz="1200" kern="1200" dirty="0" smtClean="0">
                          <a:solidFill>
                            <a:schemeClr val="dk1"/>
                          </a:solidFill>
                          <a:latin typeface="Calibri" pitchFamily="34" charset="0"/>
                          <a:ea typeface="Times New Roman"/>
                          <a:cs typeface="B Nazanin" pitchFamily="2" charset="-78"/>
                        </a:rPr>
                        <a:t>احداث دانشگاه فنی دانشگاه</a:t>
                      </a:r>
                      <a:r>
                        <a:rPr kumimoji="0" lang="fa-IR" sz="1200" kern="1200" baseline="0" dirty="0" smtClean="0">
                          <a:solidFill>
                            <a:schemeClr val="dk1"/>
                          </a:solidFill>
                          <a:latin typeface="Calibri" pitchFamily="34" charset="0"/>
                          <a:ea typeface="Times New Roman"/>
                          <a:cs typeface="B Nazanin" pitchFamily="2" charset="-78"/>
                        </a:rPr>
                        <a:t> آزاد اسلامی واحد تهران شمال</a:t>
                      </a:r>
                      <a:endParaRPr kumimoji="0" lang="en-US" sz="1200" kern="1200" dirty="0">
                        <a:solidFill>
                          <a:schemeClr val="dk1"/>
                        </a:solidFill>
                        <a:latin typeface="Calibri" pitchFamily="34" charset="0"/>
                        <a:ea typeface="Times New Roman"/>
                        <a:cs typeface="B Nazanin" pitchFamily="2" charset="-78"/>
                      </a:endParaRP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pitchFamily="2" charset="-78"/>
                        </a:rPr>
                        <a:t>72</a:t>
                      </a:r>
                      <a:endParaRPr lang="en-US" sz="1200" dirty="0">
                        <a:latin typeface="Times New Roman"/>
                        <a:ea typeface="Times New Roman"/>
                        <a:cs typeface="B Nazanin" pitchFamily="2" charset="-78"/>
                      </a:endParaRPr>
                    </a:p>
                  </a:txBody>
                  <a:tcPr marL="68580" marR="68580" marT="0" marB="0" anchor="ctr"/>
                </a:tc>
              </a:tr>
              <a:tr h="762000">
                <a:tc>
                  <a:txBody>
                    <a:bodyPr/>
                    <a:lstStyle/>
                    <a:p>
                      <a:pPr marL="0" marR="0" algn="ctr" defTabSz="914400" rtl="1" eaLnBrk="1" latinLnBrk="0" hangingPunct="1">
                        <a:spcBef>
                          <a:spcPts val="0"/>
                        </a:spcBef>
                        <a:spcAft>
                          <a:spcPts val="0"/>
                        </a:spcAft>
                      </a:pPr>
                      <a:r>
                        <a:rPr lang="fa-IR" sz="1200" kern="1200" dirty="0" smtClean="0">
                          <a:solidFill>
                            <a:schemeClr val="dk1"/>
                          </a:solidFill>
                          <a:latin typeface="+mn-lt"/>
                          <a:ea typeface="Times New Roman"/>
                          <a:cs typeface="B Nazanin" pitchFamily="2" charset="-78"/>
                        </a:rPr>
                        <a:t>قرارگاه سازندگی خاتم الانبیاء</a:t>
                      </a:r>
                    </a:p>
                    <a:p>
                      <a:pPr marL="0" marR="0" algn="ctr" defTabSz="914400" rtl="1" eaLnBrk="1" latinLnBrk="0" hangingPunct="1">
                        <a:spcBef>
                          <a:spcPts val="0"/>
                        </a:spcBef>
                        <a:spcAft>
                          <a:spcPts val="0"/>
                        </a:spcAft>
                      </a:pPr>
                      <a:r>
                        <a:rPr lang="fa-IR" sz="1200" kern="1200" dirty="0" smtClean="0">
                          <a:solidFill>
                            <a:schemeClr val="dk1"/>
                          </a:solidFill>
                          <a:latin typeface="+mn-lt"/>
                          <a:ea typeface="Times New Roman"/>
                          <a:cs typeface="B Nazanin" pitchFamily="2" charset="-78"/>
                        </a:rPr>
                        <a:t>مؤسسه دریاساحل</a:t>
                      </a:r>
                      <a:endParaRPr lang="en-US" sz="1200" kern="1200" dirty="0" smtClean="0">
                        <a:solidFill>
                          <a:schemeClr val="dk1"/>
                        </a:solidFill>
                        <a:latin typeface="+mn-lt"/>
                        <a:ea typeface="Times New Roman"/>
                        <a:cs typeface="B Nazanin" pitchFamily="2" charset="-78"/>
                      </a:endParaRPr>
                    </a:p>
                  </a:txBody>
                  <a:tcPr marL="68580" marR="68580" marT="0" marB="0" anchor="ctr"/>
                </a:tc>
                <a:tc>
                  <a: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kumimoji="0" lang="fa-IR" sz="1200" kern="1200" dirty="0" smtClean="0">
                          <a:solidFill>
                            <a:schemeClr val="dk1"/>
                          </a:solidFill>
                          <a:latin typeface="Calibri" pitchFamily="34" charset="0"/>
                          <a:ea typeface="Times New Roman"/>
                          <a:cs typeface="B Nazanin" pitchFamily="2" charset="-78"/>
                        </a:rPr>
                        <a:t>خدمات مطالعات اولیه، طراحی و مهندسی عبور خطوط لوله </a:t>
                      </a:r>
                      <a:r>
                        <a:rPr kumimoji="0" lang="en-US" sz="1200" kern="1200" dirty="0" smtClean="0">
                          <a:solidFill>
                            <a:schemeClr val="dk1"/>
                          </a:solidFill>
                          <a:latin typeface="Calibri" pitchFamily="34" charset="0"/>
                          <a:ea typeface="Times New Roman"/>
                          <a:cs typeface="B Nazanin" pitchFamily="2" charset="-78"/>
                        </a:rPr>
                        <a:t>NGL3200</a:t>
                      </a:r>
                      <a:r>
                        <a:rPr kumimoji="0" lang="fa-IR" sz="1200" kern="1200" dirty="0" smtClean="0">
                          <a:solidFill>
                            <a:schemeClr val="dk1"/>
                          </a:solidFill>
                          <a:latin typeface="Calibri" pitchFamily="34" charset="0"/>
                          <a:ea typeface="Times New Roman"/>
                          <a:cs typeface="B Nazanin" pitchFamily="2" charset="-78"/>
                        </a:rPr>
                        <a:t> از رودخانه کارون به روش </a:t>
                      </a:r>
                      <a:r>
                        <a:rPr kumimoji="0" lang="en-US" sz="1200" kern="1200" dirty="0" smtClean="0">
                          <a:solidFill>
                            <a:schemeClr val="dk1"/>
                          </a:solidFill>
                          <a:latin typeface="Calibri" pitchFamily="34" charset="0"/>
                          <a:ea typeface="Times New Roman"/>
                          <a:cs typeface="B Nazanin" pitchFamily="2" charset="-78"/>
                        </a:rPr>
                        <a:t>HDD</a:t>
                      </a:r>
                    </a:p>
                  </a:txBody>
                  <a:tcPr marL="68580" marR="68580" marT="0" marB="0" anchor="ctr"/>
                </a:tc>
                <a:tc>
                  <a:txBody>
                    <a:bodyPr/>
                    <a:lstStyle/>
                    <a:p>
                      <a:pPr marL="0" marR="0" algn="ctr" rtl="1">
                        <a:spcBef>
                          <a:spcPts val="0"/>
                        </a:spcBef>
                        <a:spcAft>
                          <a:spcPts val="0"/>
                        </a:spcAft>
                      </a:pPr>
                      <a:r>
                        <a:rPr lang="fa-IR" sz="1200" dirty="0" smtClean="0">
                          <a:latin typeface="Times New Roman"/>
                          <a:ea typeface="Times New Roman"/>
                          <a:cs typeface="B Nazanin" pitchFamily="2" charset="-78"/>
                        </a:rPr>
                        <a:t>73</a:t>
                      </a:r>
                      <a:endParaRPr lang="en-US" sz="1200" dirty="0">
                        <a:latin typeface="Times New Roman"/>
                        <a:ea typeface="Times New Roman"/>
                        <a:cs typeface="B Nazanin" pitchFamily="2" charset="-78"/>
                      </a:endParaRPr>
                    </a:p>
                  </a:txBody>
                  <a:tcPr marL="68580" marR="68580" marT="0" marB="0" anchor="ctr"/>
                </a:tc>
              </a:tr>
              <a:tr h="762000">
                <a:tc>
                  <a:txBody>
                    <a:bodyPr/>
                    <a:lstStyle/>
                    <a:p>
                      <a:pPr marL="0" marR="0" algn="ctr" defTabSz="914400" rtl="1" eaLnBrk="1" latinLnBrk="0" hangingPunct="1">
                        <a:spcBef>
                          <a:spcPts val="0"/>
                        </a:spcBef>
                        <a:spcAft>
                          <a:spcPts val="0"/>
                        </a:spcAft>
                      </a:pPr>
                      <a:r>
                        <a:rPr lang="fa-IR" sz="1200" kern="1200" dirty="0" smtClean="0">
                          <a:solidFill>
                            <a:schemeClr val="dk1"/>
                          </a:solidFill>
                          <a:latin typeface="+mn-lt"/>
                          <a:ea typeface="Times New Roman"/>
                          <a:cs typeface="B Nazanin" pitchFamily="2" charset="-78"/>
                        </a:rPr>
                        <a:t>شرکت</a:t>
                      </a:r>
                      <a:r>
                        <a:rPr lang="fa-IR" sz="1200" kern="1200" baseline="0" dirty="0" smtClean="0">
                          <a:solidFill>
                            <a:schemeClr val="dk1"/>
                          </a:solidFill>
                          <a:latin typeface="+mn-lt"/>
                          <a:ea typeface="Times New Roman"/>
                          <a:cs typeface="B Nazanin" pitchFamily="2" charset="-78"/>
                        </a:rPr>
                        <a:t> مهندسی و ساختمانی جهانپارس</a:t>
                      </a:r>
                    </a:p>
                    <a:p>
                      <a:pPr marL="0" marR="0" algn="ctr" defTabSz="914400" rtl="1" eaLnBrk="1" latinLnBrk="0" hangingPunct="1">
                        <a:spcBef>
                          <a:spcPts val="0"/>
                        </a:spcBef>
                        <a:spcAft>
                          <a:spcPts val="0"/>
                        </a:spcAft>
                      </a:pPr>
                      <a:r>
                        <a:rPr lang="fa-IR" sz="1200" kern="1200" baseline="0" dirty="0" smtClean="0">
                          <a:solidFill>
                            <a:schemeClr val="dk1"/>
                          </a:solidFill>
                          <a:latin typeface="+mn-lt"/>
                          <a:ea typeface="Times New Roman"/>
                          <a:cs typeface="B Nazanin" pitchFamily="2" charset="-78"/>
                        </a:rPr>
                        <a:t>(مشاور همکار شرکت خدمات حفاری صنایع ایران)</a:t>
                      </a:r>
                    </a:p>
                  </a:txBody>
                  <a:tcPr marL="68580" marR="68580" marT="0" marB="0" anchor="ctr"/>
                </a:tc>
                <a:tc>
                  <a: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fa-IR" sz="1200" kern="1200" dirty="0" smtClean="0">
                          <a:solidFill>
                            <a:schemeClr val="dk1"/>
                          </a:solidFill>
                          <a:latin typeface="+mn-lt"/>
                          <a:ea typeface="Times New Roman"/>
                          <a:cs typeface="B Nazanin" pitchFamily="2" charset="-78"/>
                        </a:rPr>
                        <a:t>عملیات اجرایی حفاری افقی و عبور خطوط لوله نفت و فیبرنوری</a:t>
                      </a:r>
                      <a:r>
                        <a:rPr lang="fa-IR" sz="1200" kern="1200" baseline="0" dirty="0" smtClean="0">
                          <a:solidFill>
                            <a:schemeClr val="dk1"/>
                          </a:solidFill>
                          <a:latin typeface="+mn-lt"/>
                          <a:ea typeface="Times New Roman"/>
                          <a:cs typeface="B Nazanin" pitchFamily="2" charset="-78"/>
                        </a:rPr>
                        <a:t> از زیر ج</a:t>
                      </a:r>
                      <a:r>
                        <a:rPr kumimoji="0" lang="fa-IR" sz="1200" kern="1200" dirty="0" smtClean="0">
                          <a:solidFill>
                            <a:schemeClr val="dk1"/>
                          </a:solidFill>
                          <a:latin typeface="Calibri" pitchFamily="34" charset="0"/>
                          <a:ea typeface="Times New Roman"/>
                          <a:cs typeface="B Nazanin" pitchFamily="2" charset="-78"/>
                        </a:rPr>
                        <a:t>اده ی کوت امیر به روش </a:t>
                      </a:r>
                      <a:r>
                        <a:rPr kumimoji="0" lang="en-US" sz="1200" kern="1200" dirty="0" smtClean="0">
                          <a:solidFill>
                            <a:schemeClr val="dk1"/>
                          </a:solidFill>
                          <a:latin typeface="Calibri" pitchFamily="34" charset="0"/>
                          <a:ea typeface="Times New Roman"/>
                          <a:cs typeface="B Nazanin" pitchFamily="2" charset="-78"/>
                        </a:rPr>
                        <a:t>HDD</a:t>
                      </a:r>
                    </a:p>
                  </a:txBody>
                  <a:tcPr marL="68580" marR="68580" marT="0" marB="0" anchor="ctr"/>
                </a:tc>
                <a:tc>
                  <a:txBody>
                    <a:bodyPr/>
                    <a:lstStyle/>
                    <a:p>
                      <a:pPr marL="0" marR="0" algn="ctr" defTabSz="914400" rtl="1" eaLnBrk="1" latinLnBrk="0" hangingPunct="1">
                        <a:spcBef>
                          <a:spcPts val="0"/>
                        </a:spcBef>
                        <a:spcAft>
                          <a:spcPts val="0"/>
                        </a:spcAft>
                      </a:pPr>
                      <a:r>
                        <a:rPr lang="fa-IR" sz="1200" kern="1200" dirty="0" smtClean="0">
                          <a:solidFill>
                            <a:schemeClr val="dk1"/>
                          </a:solidFill>
                          <a:latin typeface="Times New Roman"/>
                          <a:ea typeface="Times New Roman"/>
                          <a:cs typeface="B Nazanin" pitchFamily="2" charset="-78"/>
                        </a:rPr>
                        <a:t>74</a:t>
                      </a:r>
                      <a:endParaRPr lang="en-US" sz="1200" kern="1200" dirty="0">
                        <a:solidFill>
                          <a:schemeClr val="dk1"/>
                        </a:solidFill>
                        <a:latin typeface="Times New Roman"/>
                        <a:ea typeface="Times New Roman"/>
                        <a:cs typeface="B Nazanin" pitchFamily="2" charset="-78"/>
                      </a:endParaRPr>
                    </a:p>
                  </a:txBody>
                  <a:tcPr marL="68580" marR="68580" marT="0" marB="0" anchor="ctr"/>
                </a:tc>
              </a:tr>
              <a:tr h="762000">
                <a:tc>
                  <a:txBody>
                    <a:bodyPr/>
                    <a:lstStyle/>
                    <a:p>
                      <a:pPr algn="ctr" rtl="1"/>
                      <a:r>
                        <a:rPr lang="fa-IR" sz="1200" kern="1200" baseline="0" dirty="0" smtClean="0">
                          <a:solidFill>
                            <a:schemeClr val="dk1"/>
                          </a:solidFill>
                          <a:latin typeface="+mn-lt"/>
                          <a:ea typeface="Times New Roman"/>
                          <a:cs typeface="B Nazanin" pitchFamily="2" charset="-78"/>
                        </a:rPr>
                        <a:t>شرکت مهندسی توسعه نفت </a:t>
                      </a:r>
                    </a:p>
                    <a:p>
                      <a:pPr algn="ctr" rtl="1"/>
                      <a:r>
                        <a:rPr lang="fa-IR" sz="1200" kern="1200" baseline="0" dirty="0" smtClean="0">
                          <a:solidFill>
                            <a:schemeClr val="dk1"/>
                          </a:solidFill>
                          <a:latin typeface="+mn-lt"/>
                          <a:ea typeface="Times New Roman"/>
                          <a:cs typeface="B Nazanin" pitchFamily="2" charset="-78"/>
                        </a:rPr>
                        <a:t>(مشاور همکار شرکت مارون مکانیک)</a:t>
                      </a:r>
                      <a:endParaRPr lang="en-US" sz="1200" kern="1200" baseline="0" dirty="0">
                        <a:solidFill>
                          <a:schemeClr val="dk1"/>
                        </a:solidFill>
                        <a:latin typeface="+mn-lt"/>
                        <a:ea typeface="Times New Roman"/>
                        <a:cs typeface="B Nazanin" pitchFamily="2" charset="-78"/>
                      </a:endParaRPr>
                    </a:p>
                  </a:txBody>
                  <a:tcPr marL="68580" marR="68580" marT="0" marB="0" anchor="ctr"/>
                </a:tc>
                <a:tc>
                  <a:txBody>
                    <a:bodyPr/>
                    <a:lstStyle/>
                    <a:p>
                      <a:pPr algn="r" rtl="1"/>
                      <a:r>
                        <a:rPr kumimoji="0" lang="fa-IR" sz="1200" kern="1200" dirty="0" smtClean="0">
                          <a:solidFill>
                            <a:schemeClr val="dk1"/>
                          </a:solidFill>
                          <a:latin typeface="Calibri" pitchFamily="34" charset="0"/>
                          <a:ea typeface="Times New Roman"/>
                          <a:cs typeface="B Nazanin" pitchFamily="2" charset="-78"/>
                        </a:rPr>
                        <a:t>پروژه احداث 15 واحد تأسیسات سرچاهی، خطوط جریانی و 2 واحد چند راهه</a:t>
                      </a:r>
                      <a:r>
                        <a:rPr kumimoji="0" lang="fa-IR" sz="1200" kern="1200" baseline="0" dirty="0" smtClean="0">
                          <a:solidFill>
                            <a:schemeClr val="dk1"/>
                          </a:solidFill>
                          <a:latin typeface="Calibri" pitchFamily="34" charset="0"/>
                          <a:ea typeface="Times New Roman"/>
                          <a:cs typeface="B Nazanin" pitchFamily="2" charset="-78"/>
                        </a:rPr>
                        <a:t> و خطوط انتقال نفت 20 اینچ و 24 اینچ - </a:t>
                      </a:r>
                      <a:r>
                        <a:rPr kumimoji="0" lang="fa-IR" sz="1200" kern="1200" dirty="0" smtClean="0">
                          <a:solidFill>
                            <a:schemeClr val="dk1"/>
                          </a:solidFill>
                          <a:latin typeface="Calibri" pitchFamily="34" charset="0"/>
                          <a:ea typeface="Times New Roman"/>
                          <a:cs typeface="B Nazanin" pitchFamily="2" charset="-78"/>
                        </a:rPr>
                        <a:t>طرح توسعه میدان نفتی آزادگان جنوبی بصورت  </a:t>
                      </a:r>
                      <a:r>
                        <a:rPr kumimoji="0" lang="en-US" sz="1200" kern="1200" dirty="0" smtClean="0">
                          <a:solidFill>
                            <a:schemeClr val="dk1"/>
                          </a:solidFill>
                          <a:latin typeface="Calibri" pitchFamily="34" charset="0"/>
                          <a:ea typeface="Times New Roman"/>
                          <a:cs typeface="B Nazanin" pitchFamily="2" charset="-78"/>
                        </a:rPr>
                        <a:t>EPC</a:t>
                      </a:r>
                      <a:r>
                        <a:rPr kumimoji="0" lang="fa-IR" sz="1200" kern="1200" dirty="0" smtClean="0">
                          <a:solidFill>
                            <a:schemeClr val="dk1"/>
                          </a:solidFill>
                          <a:latin typeface="Calibri" pitchFamily="34" charset="0"/>
                          <a:ea typeface="Times New Roman"/>
                          <a:cs typeface="B Nazanin" pitchFamily="2" charset="-78"/>
                        </a:rPr>
                        <a:t> </a:t>
                      </a:r>
                      <a:r>
                        <a:rPr kumimoji="0" lang="en-US" sz="1200" kern="1200" dirty="0" smtClean="0">
                          <a:solidFill>
                            <a:schemeClr val="dk1"/>
                          </a:solidFill>
                          <a:latin typeface="Calibri" pitchFamily="34" charset="0"/>
                          <a:ea typeface="Times New Roman"/>
                          <a:cs typeface="B Nazanin" pitchFamily="2" charset="-78"/>
                        </a:rPr>
                        <a:t> </a:t>
                      </a:r>
                      <a:endParaRPr kumimoji="0" lang="en-US" sz="1200" kern="1200" dirty="0">
                        <a:solidFill>
                          <a:schemeClr val="dk1"/>
                        </a:solidFill>
                        <a:latin typeface="Calibri" pitchFamily="34" charset="0"/>
                        <a:ea typeface="Times New Roman"/>
                        <a:cs typeface="B Nazanin" pitchFamily="2" charset="-78"/>
                      </a:endParaRPr>
                    </a:p>
                  </a:txBody>
                  <a:tcPr marL="68580" marR="68580" marT="0" marB="0" anchor="ctr"/>
                </a:tc>
                <a:tc>
                  <a:txBody>
                    <a:bodyPr/>
                    <a:lstStyle/>
                    <a:p>
                      <a:pPr marL="0" marR="0" algn="ctr" rtl="1">
                        <a:spcBef>
                          <a:spcPts val="0"/>
                        </a:spcBef>
                        <a:spcAft>
                          <a:spcPts val="0"/>
                        </a:spcAft>
                      </a:pPr>
                      <a:r>
                        <a:rPr lang="fa-IR" sz="1200" kern="1200" dirty="0" smtClean="0">
                          <a:solidFill>
                            <a:schemeClr val="dk1"/>
                          </a:solidFill>
                          <a:latin typeface="Times New Roman"/>
                          <a:ea typeface="Times New Roman"/>
                          <a:cs typeface="B Nazanin" pitchFamily="2" charset="-78"/>
                        </a:rPr>
                        <a:t>75</a:t>
                      </a:r>
                      <a:endParaRPr lang="en-US" sz="1200" kern="1200" dirty="0">
                        <a:solidFill>
                          <a:schemeClr val="dk1"/>
                        </a:solidFill>
                        <a:latin typeface="Times New Roman"/>
                        <a:ea typeface="Times New Roman"/>
                        <a:cs typeface="B Nazanin" pitchFamily="2" charset="-78"/>
                      </a:endParaRPr>
                    </a:p>
                  </a:txBody>
                  <a:tcPr marL="68580" marR="68580" marT="0" marB="0" anchor="ctr"/>
                </a:tc>
              </a:tr>
              <a:tr h="76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200" kern="1200" baseline="0" dirty="0" smtClean="0">
                          <a:solidFill>
                            <a:schemeClr val="dk1"/>
                          </a:solidFill>
                          <a:latin typeface="+mn-lt"/>
                          <a:ea typeface="Times New Roman"/>
                          <a:cs typeface="B Nazanin" pitchFamily="2" charset="-78"/>
                        </a:rPr>
                        <a:t>شركت مهندسي و </a:t>
                      </a:r>
                    </a:p>
                    <a:p>
                      <a:pPr marL="0" marR="0" indent="0" algn="ctr" defTabSz="914400" rtl="0" eaLnBrk="1" fontAlgn="auto" latinLnBrk="0" hangingPunct="1">
                        <a:lnSpc>
                          <a:spcPct val="100000"/>
                        </a:lnSpc>
                        <a:spcBef>
                          <a:spcPts val="0"/>
                        </a:spcBef>
                        <a:spcAft>
                          <a:spcPts val="0"/>
                        </a:spcAft>
                        <a:buClrTx/>
                        <a:buSzTx/>
                        <a:buFontTx/>
                        <a:buNone/>
                        <a:tabLst/>
                        <a:defRPr/>
                      </a:pPr>
                      <a:r>
                        <a:rPr lang="fa-IR" sz="1200" kern="1200" baseline="0" dirty="0" smtClean="0">
                          <a:solidFill>
                            <a:schemeClr val="dk1"/>
                          </a:solidFill>
                          <a:latin typeface="+mn-lt"/>
                          <a:ea typeface="Times New Roman"/>
                          <a:cs typeface="B Nazanin" pitchFamily="2" charset="-78"/>
                        </a:rPr>
                        <a:t>توسعه گاز ايران</a:t>
                      </a:r>
                      <a:endParaRPr lang="en-US" sz="1200" kern="1200" baseline="0" dirty="0" smtClean="0">
                        <a:solidFill>
                          <a:schemeClr val="dk1"/>
                        </a:solidFill>
                        <a:latin typeface="+mn-lt"/>
                        <a:ea typeface="Times New Roman"/>
                        <a:cs typeface="B Nazanin" pitchFamily="2" charset="-78"/>
                      </a:endParaRPr>
                    </a:p>
                  </a:txBody>
                  <a:tcPr marL="68580" marR="68580" marT="0" marB="0" anchor="ctr"/>
                </a:tc>
                <a:tc>
                  <a:txBody>
                    <a:bodyPr/>
                    <a:lstStyle/>
                    <a:p>
                      <a:pPr algn="r"/>
                      <a:r>
                        <a:rPr kumimoji="0" lang="fa-IR" sz="1200" kern="1200" baseline="0" dirty="0" smtClean="0">
                          <a:solidFill>
                            <a:schemeClr val="dk1"/>
                          </a:solidFill>
                          <a:latin typeface="Calibri" pitchFamily="34" charset="0"/>
                          <a:ea typeface="Times New Roman"/>
                          <a:cs typeface="B Nazanin" pitchFamily="2" charset="-78"/>
                        </a:rPr>
                        <a:t>ارائه خدمات نظارت کارگاهی و عالیه بر اجرای طرح احداث خط لوله 36 اینچ ایرانشهر / زاهدان</a:t>
                      </a:r>
                      <a:endParaRPr kumimoji="0" lang="en-US" sz="1200" kern="1200" baseline="0" dirty="0">
                        <a:solidFill>
                          <a:schemeClr val="dk1"/>
                        </a:solidFill>
                        <a:latin typeface="Calibri" pitchFamily="34" charset="0"/>
                        <a:ea typeface="Times New Roman"/>
                        <a:cs typeface="B Nazanin" pitchFamily="2" charset="-78"/>
                      </a:endParaRPr>
                    </a:p>
                  </a:txBody>
                  <a:tcPr marL="68580" marR="68580" marT="0" marB="0" anchor="ctr"/>
                </a:tc>
                <a:tc>
                  <a:txBody>
                    <a:bodyPr/>
                    <a:lstStyle/>
                    <a:p>
                      <a:pPr marL="0" marR="0" algn="ctr" defTabSz="914400" rtl="1" eaLnBrk="1" latinLnBrk="0" hangingPunct="1">
                        <a:spcBef>
                          <a:spcPts val="0"/>
                        </a:spcBef>
                        <a:spcAft>
                          <a:spcPts val="0"/>
                        </a:spcAft>
                      </a:pPr>
                      <a:r>
                        <a:rPr lang="fa-IR" sz="1200" kern="1200" dirty="0" smtClean="0">
                          <a:solidFill>
                            <a:schemeClr val="dk1"/>
                          </a:solidFill>
                          <a:latin typeface="Times New Roman"/>
                          <a:ea typeface="Times New Roman"/>
                          <a:cs typeface="B Nazanin" pitchFamily="2" charset="-78"/>
                        </a:rPr>
                        <a:t>76</a:t>
                      </a:r>
                      <a:endParaRPr lang="en-US" sz="1200" kern="1200" dirty="0">
                        <a:solidFill>
                          <a:schemeClr val="dk1"/>
                        </a:solidFill>
                        <a:latin typeface="Times New Roman"/>
                        <a:ea typeface="Times New Roman"/>
                        <a:cs typeface="B Nazanin" pitchFamily="2" charset="-78"/>
                      </a:endParaRPr>
                    </a:p>
                  </a:txBody>
                  <a:tcPr marL="68580" marR="68580" marT="0" marB="0" anchor="ctr"/>
                </a:tc>
              </a:tr>
              <a:tr h="533400">
                <a:tc>
                  <a:txBody>
                    <a:bodyPr/>
                    <a:lstStyle/>
                    <a:p>
                      <a:endParaRPr lang="en-US" dirty="0"/>
                    </a:p>
                  </a:txBody>
                  <a:tcPr marL="68580" marR="68580" marT="0" marB="0" anchor="ctr"/>
                </a:tc>
                <a:tc>
                  <a:txBody>
                    <a:bodyPr/>
                    <a:lstStyle/>
                    <a:p>
                      <a:endParaRPr lang="en-US" dirty="0"/>
                    </a:p>
                  </a:txBody>
                  <a:tcPr marL="68580" marR="68580" marT="0" marB="0" anchor="ctr"/>
                </a:tc>
                <a:tc>
                  <a:txBody>
                    <a:bodyPr/>
                    <a:lstStyle/>
                    <a:p>
                      <a:pPr marL="0" marR="0" algn="ctr" defTabSz="914400" rtl="1" eaLnBrk="1" latinLnBrk="0" hangingPunct="1">
                        <a:spcBef>
                          <a:spcPts val="0"/>
                        </a:spcBef>
                        <a:spcAft>
                          <a:spcPts val="0"/>
                        </a:spcAft>
                      </a:pPr>
                      <a:endParaRPr lang="en-US" sz="1200" kern="1200" dirty="0">
                        <a:solidFill>
                          <a:schemeClr val="dk1"/>
                        </a:solidFill>
                        <a:latin typeface="Times New Roman"/>
                        <a:ea typeface="Times New Roman"/>
                        <a:cs typeface="B Nazanin" pitchFamily="2" charset="-78"/>
                      </a:endParaRPr>
                    </a:p>
                  </a:txBody>
                  <a:tcPr marL="68580" marR="68580" marT="0" marB="0" anchor="ctr"/>
                </a:tc>
              </a:tr>
              <a:tr h="609600">
                <a:tc>
                  <a:txBody>
                    <a:bodyPr/>
                    <a:lstStyle/>
                    <a:p>
                      <a:pPr marL="0" marR="0" algn="ctr" defTabSz="914400" rtl="1" eaLnBrk="1" latinLnBrk="0" hangingPunct="1">
                        <a:spcBef>
                          <a:spcPts val="0"/>
                        </a:spcBef>
                        <a:spcAft>
                          <a:spcPts val="0"/>
                        </a:spcAft>
                      </a:pPr>
                      <a:endParaRPr lang="en-US" sz="1200" kern="1200" dirty="0" smtClean="0">
                        <a:solidFill>
                          <a:schemeClr val="dk1"/>
                        </a:solidFill>
                        <a:latin typeface="+mn-lt"/>
                        <a:ea typeface="Times New Roman"/>
                        <a:cs typeface="B Nazanin" pitchFamily="2" charset="-78"/>
                      </a:endParaRPr>
                    </a:p>
                  </a:txBody>
                  <a:tcPr marL="68580" marR="68580" marT="0" marB="0" anchor="ctr"/>
                </a:tc>
                <a:tc>
                  <a:txBody>
                    <a:bodyPr/>
                    <a:lstStyle/>
                    <a:p>
                      <a:pPr marL="0" marR="0" indent="0" algn="just" defTabSz="914400" rtl="1" eaLnBrk="1" fontAlgn="auto" latinLnBrk="0" hangingPunct="1">
                        <a:lnSpc>
                          <a:spcPct val="100000"/>
                        </a:lnSpc>
                        <a:spcBef>
                          <a:spcPts val="0"/>
                        </a:spcBef>
                        <a:spcAft>
                          <a:spcPts val="0"/>
                        </a:spcAft>
                        <a:buClrTx/>
                        <a:buSzTx/>
                        <a:buFontTx/>
                        <a:buNone/>
                        <a:tabLst/>
                        <a:defRPr/>
                      </a:pPr>
                      <a:endParaRPr lang="en-US" sz="1200" kern="1200" dirty="0" smtClean="0">
                        <a:solidFill>
                          <a:schemeClr val="dk1"/>
                        </a:solidFill>
                        <a:latin typeface="+mn-lt"/>
                        <a:ea typeface="Times New Roman"/>
                        <a:cs typeface="B Nazanin" pitchFamily="2" charset="-78"/>
                      </a:endParaRPr>
                    </a:p>
                  </a:txBody>
                  <a:tcPr marL="68580" marR="68580" marT="0" marB="0" anchor="ctr"/>
                </a:tc>
                <a:tc>
                  <a:txBody>
                    <a:bodyPr/>
                    <a:lstStyle/>
                    <a:p>
                      <a:pPr marL="0" marR="0" algn="ctr" defTabSz="914400" rtl="1" eaLnBrk="1" latinLnBrk="0" hangingPunct="1">
                        <a:spcBef>
                          <a:spcPts val="0"/>
                        </a:spcBef>
                        <a:spcAft>
                          <a:spcPts val="0"/>
                        </a:spcAft>
                      </a:pPr>
                      <a:endParaRPr lang="en-US" sz="1200" kern="1200" dirty="0">
                        <a:solidFill>
                          <a:schemeClr val="dk1"/>
                        </a:solidFill>
                        <a:latin typeface="Times New Roman"/>
                        <a:ea typeface="Times New Roman"/>
                        <a:cs typeface="B Nazanin" pitchFamily="2" charset="-78"/>
                      </a:endParaRPr>
                    </a:p>
                  </a:txBody>
                  <a:tcPr marL="68580" marR="68580" marT="0" marB="0" anchor="ctr"/>
                </a:tc>
              </a:tr>
            </a:tbl>
          </a:graphicData>
        </a:graphic>
      </p:graphicFrame>
    </p:spTree>
  </p:cSld>
  <p:clrMapOvr>
    <a:masterClrMapping/>
  </p:clrMapOvr>
  <p:transition spd="med">
    <p:randomBar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2671698" y="457203"/>
            <a:ext cx="1616148"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lang="fa-IR" sz="3600" dirty="0" smtClean="0">
                <a:effectLst>
                  <a:outerShdw blurRad="38100" dist="38100" dir="2700000" algn="tl">
                    <a:srgbClr val="000000">
                      <a:alpha val="43137"/>
                    </a:srgbClr>
                  </a:outerShdw>
                </a:effectLst>
                <a:latin typeface="Arial" pitchFamily="34" charset="0"/>
                <a:ea typeface="Times New Roman" pitchFamily="18" charset="0"/>
                <a:cs typeface="B Nazanin" pitchFamily="2" charset="-78"/>
              </a:rPr>
              <a:t>3- تصاویر</a:t>
            </a:r>
            <a:endParaRPr kumimoji="0" lang="fa-I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8372" name="Rectangle 4"/>
          <p:cNvSpPr>
            <a:spLocks noChangeArrowheads="1"/>
          </p:cNvSpPr>
          <p:nvPr/>
        </p:nvSpPr>
        <p:spPr bwMode="auto">
          <a:xfrm>
            <a:off x="152400" y="1528865"/>
            <a:ext cx="2895600" cy="1615827"/>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Low" defTabSz="914400" rtl="1" eaLnBrk="1" fontAlgn="base" latinLnBrk="0" hangingPunct="1">
              <a:lnSpc>
                <a:spcPct val="150000"/>
              </a:lnSpc>
              <a:spcBef>
                <a:spcPct val="0"/>
              </a:spcBef>
              <a:spcAft>
                <a:spcPct val="0"/>
              </a:spcAft>
              <a:buClrTx/>
              <a:buSzTx/>
              <a:buFontTx/>
              <a:buNone/>
              <a:tabLst>
                <a:tab pos="4951413" algn="r"/>
              </a:tabLst>
            </a:pPr>
            <a:r>
              <a:rPr kumimoji="0" lang="fa-IR" sz="1400" b="0" i="0" u="none" strike="noStrike" cap="none" normalizeH="0" baseline="0" dirty="0" smtClean="0">
                <a:ln>
                  <a:noFill/>
                </a:ln>
                <a:solidFill>
                  <a:schemeClr val="tx1"/>
                </a:solidFill>
                <a:effectLst/>
                <a:latin typeface="IranNastaliq" pitchFamily="18" charset="0"/>
                <a:ea typeface="Times New Roman" pitchFamily="18" charset="0"/>
                <a:cs typeface="B Nazanin" pitchFamily="2" charset="-78"/>
              </a:rPr>
              <a:t>ساختمان پاتيناژ</a:t>
            </a:r>
            <a:r>
              <a:rPr lang="fa-IR" sz="1400" dirty="0" smtClean="0">
                <a:latin typeface="IranNastaliq" pitchFamily="18" charset="0"/>
                <a:cs typeface="B Nazanin" pitchFamily="2" charset="-78"/>
              </a:rPr>
              <a:t> </a:t>
            </a:r>
            <a:r>
              <a:rPr kumimoji="0" lang="fa-IR" sz="1400" b="0" i="0" u="none" strike="noStrike" cap="none" normalizeH="0" baseline="0" dirty="0" smtClean="0">
                <a:ln>
                  <a:noFill/>
                </a:ln>
                <a:solidFill>
                  <a:schemeClr val="tx1"/>
                </a:solidFill>
                <a:effectLst/>
                <a:latin typeface="IranNastaliq" pitchFamily="18" charset="0"/>
                <a:ea typeface="Times New Roman" pitchFamily="18" charset="0"/>
                <a:cs typeface="B Nazanin" pitchFamily="2" charset="-78"/>
              </a:rPr>
              <a:t>بهمن، اولين سالن ورزشي پاتيناژ احداث شده بعد از انقلاب توسط شهرداری تهران در جنوب</a:t>
            </a:r>
            <a:r>
              <a:rPr lang="fa-IR" sz="1400" dirty="0" smtClean="0">
                <a:latin typeface="IranNastaliq" pitchFamily="18" charset="0"/>
                <a:cs typeface="B Nazanin" pitchFamily="2" charset="-78"/>
              </a:rPr>
              <a:t> </a:t>
            </a:r>
            <a:r>
              <a:rPr kumimoji="0" lang="fa-IR" sz="1400" b="0" i="0" u="none" strike="noStrike" cap="none" normalizeH="0" baseline="0" dirty="0" smtClean="0">
                <a:ln>
                  <a:noFill/>
                </a:ln>
                <a:solidFill>
                  <a:schemeClr val="tx1"/>
                </a:solidFill>
                <a:latin typeface="IranNastaliq" pitchFamily="18" charset="0"/>
                <a:ea typeface="Times New Roman" pitchFamily="18" charset="0"/>
                <a:cs typeface="B Nazanin" pitchFamily="2" charset="-78"/>
              </a:rPr>
              <a:t>فرهنگسرای بهمن</a:t>
            </a:r>
            <a:endParaRPr kumimoji="0" lang="en-US" sz="1400" b="0" i="0" u="none" strike="noStrike" cap="none" normalizeH="0" baseline="0" dirty="0" smtClean="0">
              <a:ln>
                <a:noFill/>
              </a:ln>
              <a:solidFill>
                <a:schemeClr val="tx1"/>
              </a:solidFill>
              <a:latin typeface="IranNastaliq" pitchFamily="18" charset="0"/>
              <a:ea typeface="Times New Roman" pitchFamily="18" charset="0"/>
              <a:cs typeface="B Nazanin"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tab pos="4951413" algn="r"/>
              </a:tabLst>
            </a:pPr>
            <a:endParaRPr lang="en-US" sz="1400" dirty="0" smtClean="0">
              <a:latin typeface="IranNastaliq" pitchFamily="18" charset="0"/>
              <a:cs typeface="B Nazanin"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tab pos="4951413" algn="r"/>
              </a:tabLst>
            </a:pPr>
            <a:r>
              <a:rPr lang="fa-IR" sz="1400" dirty="0" smtClean="0">
                <a:latin typeface="IranNastaliq" pitchFamily="18" charset="0"/>
                <a:cs typeface="B Nazanin" pitchFamily="2" charset="-78"/>
              </a:rPr>
              <a:t>ت</a:t>
            </a:r>
            <a:r>
              <a:rPr lang="fa-IR" sz="1400" dirty="0" smtClean="0">
                <a:latin typeface="IranNastaliq" pitchFamily="18" charset="0"/>
                <a:ea typeface="Times New Roman" pitchFamily="18" charset="0"/>
                <a:cs typeface="B Nazanin" pitchFamily="2" charset="-78"/>
              </a:rPr>
              <a:t>هران</a:t>
            </a: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0" name="Picture 3" descr="BD21328_"/>
          <p:cNvPicPr>
            <a:picLocks noChangeAspect="1" noChangeArrowheads="1"/>
          </p:cNvPicPr>
          <p:nvPr/>
        </p:nvPicPr>
        <p:blipFill>
          <a:blip r:embed="rId2" cstate="print"/>
          <a:srcRect/>
          <a:stretch>
            <a:fillRect/>
          </a:stretch>
        </p:blipFill>
        <p:spPr bwMode="auto">
          <a:xfrm>
            <a:off x="152400" y="2590800"/>
            <a:ext cx="2971800" cy="65272"/>
          </a:xfrm>
          <a:prstGeom prst="rect">
            <a:avLst/>
          </a:prstGeom>
          <a:noFill/>
        </p:spPr>
      </p:pic>
      <p:pic>
        <p:nvPicPr>
          <p:cNvPr id="58374" name="Picture 6" descr="Rezome0002"/>
          <p:cNvPicPr>
            <a:picLocks noChangeAspect="1" noChangeArrowheads="1"/>
          </p:cNvPicPr>
          <p:nvPr/>
        </p:nvPicPr>
        <p:blipFill>
          <a:blip r:embed="rId3" cstate="print"/>
          <a:srcRect/>
          <a:stretch>
            <a:fillRect/>
          </a:stretch>
        </p:blipFill>
        <p:spPr bwMode="auto">
          <a:xfrm>
            <a:off x="3627437" y="1143000"/>
            <a:ext cx="3230563" cy="2149475"/>
          </a:xfrm>
          <a:prstGeom prst="rect">
            <a:avLst/>
          </a:prstGeom>
          <a:ln>
            <a:noFill/>
          </a:ln>
          <a:effectLst>
            <a:outerShdw blurRad="292100" dist="139700" dir="2700000" algn="tl" rotWithShape="0">
              <a:srgbClr val="333333">
                <a:alpha val="65000"/>
              </a:srgbClr>
            </a:outerShdw>
          </a:effectLst>
        </p:spPr>
      </p:pic>
      <p:pic>
        <p:nvPicPr>
          <p:cNvPr id="58376" name="Picture 8" descr="Rezome0004"/>
          <p:cNvPicPr>
            <a:picLocks noChangeAspect="1" noChangeArrowheads="1"/>
          </p:cNvPicPr>
          <p:nvPr/>
        </p:nvPicPr>
        <p:blipFill>
          <a:blip r:embed="rId4" cstate="print"/>
          <a:srcRect/>
          <a:stretch>
            <a:fillRect/>
          </a:stretch>
        </p:blipFill>
        <p:spPr bwMode="auto">
          <a:xfrm>
            <a:off x="3651250" y="3733800"/>
            <a:ext cx="3206750" cy="2066925"/>
          </a:xfrm>
          <a:prstGeom prst="rect">
            <a:avLst/>
          </a:prstGeom>
          <a:ln>
            <a:noFill/>
          </a:ln>
          <a:effectLst>
            <a:outerShdw blurRad="292100" dist="139700" dir="2700000" algn="tl" rotWithShape="0">
              <a:srgbClr val="333333">
                <a:alpha val="65000"/>
              </a:srgbClr>
            </a:outerShdw>
          </a:effectLst>
        </p:spPr>
      </p:pic>
      <p:sp>
        <p:nvSpPr>
          <p:cNvPr id="14" name="Rectangle 4"/>
          <p:cNvSpPr>
            <a:spLocks noChangeArrowheads="1"/>
          </p:cNvSpPr>
          <p:nvPr/>
        </p:nvSpPr>
        <p:spPr bwMode="auto">
          <a:xfrm>
            <a:off x="152400" y="3984739"/>
            <a:ext cx="2895600" cy="1292662"/>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lnSpc>
                <a:spcPct val="150000"/>
              </a:lnSpc>
              <a:spcBef>
                <a:spcPct val="0"/>
              </a:spcBef>
              <a:spcAft>
                <a:spcPct val="0"/>
              </a:spcAft>
              <a:tabLst>
                <a:tab pos="4951413" algn="r"/>
              </a:tabLst>
            </a:pPr>
            <a:r>
              <a:rPr lang="fa-IR" sz="1400" dirty="0" smtClean="0">
                <a:latin typeface="IranNastaliq" pitchFamily="18" charset="0"/>
                <a:ea typeface="Times New Roman" pitchFamily="18" charset="0"/>
                <a:cs typeface="B Nazanin" pitchFamily="2" charset="-78"/>
              </a:rPr>
              <a:t>برجهاي چهارگانه مسكوني مدور در منطقه ولنجك تهران</a:t>
            </a:r>
          </a:p>
          <a:p>
            <a:pPr algn="r" rtl="1" eaLnBrk="0" fontAlgn="base" hangingPunct="0">
              <a:spcBef>
                <a:spcPct val="0"/>
              </a:spcBef>
              <a:spcAft>
                <a:spcPct val="0"/>
              </a:spcAft>
              <a:tabLst>
                <a:tab pos="4951413" algn="r"/>
              </a:tabLst>
            </a:pPr>
            <a:endParaRPr lang="en-US" sz="1400" dirty="0" smtClean="0">
              <a:latin typeface="IranNastaliq" pitchFamily="18" charset="0"/>
              <a:ea typeface="Times New Roman" pitchFamily="18" charset="0"/>
              <a:cs typeface="B Nazanin"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tab pos="4951413" algn="r"/>
              </a:tabLst>
            </a:pPr>
            <a:r>
              <a:rPr lang="fa-IR" sz="1400" dirty="0" smtClean="0">
                <a:latin typeface="IranNastaliq" pitchFamily="18" charset="0"/>
                <a:cs typeface="B Nazanin" pitchFamily="2" charset="-78"/>
              </a:rPr>
              <a:t>ت</a:t>
            </a:r>
            <a:r>
              <a:rPr lang="fa-IR" sz="1400" dirty="0" smtClean="0">
                <a:latin typeface="IranNastaliq" pitchFamily="18" charset="0"/>
                <a:ea typeface="Times New Roman" pitchFamily="18" charset="0"/>
                <a:cs typeface="B Nazanin" pitchFamily="2" charset="-78"/>
              </a:rPr>
              <a:t>هران</a:t>
            </a: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5" name="Picture 3" descr="BD21328_"/>
          <p:cNvPicPr>
            <a:picLocks noChangeAspect="1" noChangeArrowheads="1"/>
          </p:cNvPicPr>
          <p:nvPr/>
        </p:nvPicPr>
        <p:blipFill>
          <a:blip r:embed="rId2" cstate="print"/>
          <a:srcRect/>
          <a:stretch>
            <a:fillRect/>
          </a:stretch>
        </p:blipFill>
        <p:spPr bwMode="auto">
          <a:xfrm>
            <a:off x="152400" y="4724400"/>
            <a:ext cx="2971800" cy="65272"/>
          </a:xfrm>
          <a:prstGeom prst="rect">
            <a:avLst/>
          </a:prstGeom>
          <a:noFill/>
        </p:spPr>
      </p:pic>
      <p:sp>
        <p:nvSpPr>
          <p:cNvPr id="17" name="Rectangle 4"/>
          <p:cNvSpPr>
            <a:spLocks noChangeArrowheads="1"/>
          </p:cNvSpPr>
          <p:nvPr/>
        </p:nvSpPr>
        <p:spPr bwMode="auto">
          <a:xfrm>
            <a:off x="152400" y="6169905"/>
            <a:ext cx="2895600" cy="1615827"/>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lnSpc>
                <a:spcPct val="150000"/>
              </a:lnSpc>
            </a:pPr>
            <a:r>
              <a:rPr lang="fa-IR" sz="1400" dirty="0" smtClean="0">
                <a:latin typeface="IranNastaliq" pitchFamily="18" charset="0"/>
                <a:cs typeface="B Nazanin" pitchFamily="2" charset="-78"/>
              </a:rPr>
              <a:t>پروژه احداث خط لوله انتقال آب به طول 57 كيلومتر با لوله فولادي به قطر 12 اينچ از منابع آبي نيستان به معادن زغال سنگ طبس</a:t>
            </a:r>
            <a:endParaRPr lang="en-US" sz="1400" dirty="0" smtClean="0">
              <a:latin typeface="IranNastaliq" pitchFamily="18" charset="0"/>
              <a:cs typeface="B Nazanin" pitchFamily="2" charset="-78"/>
            </a:endParaRPr>
          </a:p>
          <a:p>
            <a:pPr algn="r" rtl="1" eaLnBrk="0" fontAlgn="base" hangingPunct="0">
              <a:spcBef>
                <a:spcPct val="0"/>
              </a:spcBef>
              <a:spcAft>
                <a:spcPct val="0"/>
              </a:spcAft>
              <a:tabLst>
                <a:tab pos="4951413" algn="r"/>
              </a:tabLst>
            </a:pPr>
            <a:endParaRPr lang="en-US" sz="1400" dirty="0" smtClean="0">
              <a:latin typeface="IranNastaliq" pitchFamily="18" charset="0"/>
              <a:ea typeface="Times New Roman" pitchFamily="18" charset="0"/>
              <a:cs typeface="B Nazanin"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tab pos="4951413" algn="r"/>
              </a:tabLst>
            </a:pPr>
            <a:r>
              <a:rPr lang="fa-IR" sz="1400" dirty="0" smtClean="0">
                <a:latin typeface="IranNastaliq" pitchFamily="18" charset="0"/>
                <a:cs typeface="B Nazanin" pitchFamily="2" charset="-78"/>
              </a:rPr>
              <a:t>طبس</a:t>
            </a: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8" name="Picture 3" descr="BD21328_"/>
          <p:cNvPicPr>
            <a:picLocks noChangeAspect="1" noChangeArrowheads="1"/>
          </p:cNvPicPr>
          <p:nvPr/>
        </p:nvPicPr>
        <p:blipFill>
          <a:blip r:embed="rId2" cstate="print"/>
          <a:srcRect/>
          <a:stretch>
            <a:fillRect/>
          </a:stretch>
        </p:blipFill>
        <p:spPr bwMode="auto">
          <a:xfrm>
            <a:off x="152400" y="7239000"/>
            <a:ext cx="2971800" cy="65272"/>
          </a:xfrm>
          <a:prstGeom prst="rect">
            <a:avLst/>
          </a:prstGeom>
          <a:noFill/>
        </p:spPr>
      </p:pic>
      <p:pic>
        <p:nvPicPr>
          <p:cNvPr id="58378" name="Picture 10" descr="Rezome0014"/>
          <p:cNvPicPr>
            <a:picLocks noChangeAspect="1" noChangeArrowheads="1"/>
          </p:cNvPicPr>
          <p:nvPr/>
        </p:nvPicPr>
        <p:blipFill>
          <a:blip r:embed="rId5" cstate="print"/>
          <a:srcRect/>
          <a:stretch>
            <a:fillRect/>
          </a:stretch>
        </p:blipFill>
        <p:spPr bwMode="auto">
          <a:xfrm>
            <a:off x="3657600" y="6172200"/>
            <a:ext cx="3200400" cy="21113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randomBar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152400" y="1293105"/>
            <a:ext cx="2895600" cy="1615827"/>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lnSpc>
                <a:spcPct val="150000"/>
              </a:lnSpc>
            </a:pPr>
            <a:r>
              <a:rPr lang="fa-IR" sz="1400" dirty="0" smtClean="0">
                <a:latin typeface="IranNastaliq" pitchFamily="18" charset="0"/>
                <a:cs typeface="B Nazanin" pitchFamily="2" charset="-78"/>
              </a:rPr>
              <a:t>پروژه احداث خط لوله انتقال آب به طول 57 كيلومتر با لوله فولادي به قطر 12 اينچ از منابع آبي نيستان به معادن زغال سنگ طبس</a:t>
            </a:r>
            <a:endParaRPr lang="en-US" sz="1400" dirty="0" smtClean="0">
              <a:latin typeface="IranNastaliq" pitchFamily="18" charset="0"/>
              <a:cs typeface="B Nazanin"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tab pos="4951413" algn="r"/>
              </a:tabLst>
            </a:pPr>
            <a:endParaRPr lang="en-US" sz="1400" dirty="0" smtClean="0">
              <a:latin typeface="IranNastaliq" pitchFamily="18" charset="0"/>
              <a:cs typeface="B Nazanin"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tab pos="4951413" algn="r"/>
              </a:tabLst>
            </a:pPr>
            <a:r>
              <a:rPr lang="fa-IR" sz="1400" dirty="0" smtClean="0">
                <a:latin typeface="IranNastaliq" pitchFamily="18" charset="0"/>
                <a:cs typeface="B Nazanin" pitchFamily="2" charset="-78"/>
              </a:rPr>
              <a:t>طبس</a:t>
            </a: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0" name="Picture 3" descr="BD21328_"/>
          <p:cNvPicPr>
            <a:picLocks noChangeAspect="1" noChangeArrowheads="1"/>
          </p:cNvPicPr>
          <p:nvPr/>
        </p:nvPicPr>
        <p:blipFill>
          <a:blip r:embed="rId2" cstate="print"/>
          <a:srcRect/>
          <a:stretch>
            <a:fillRect/>
          </a:stretch>
        </p:blipFill>
        <p:spPr bwMode="auto">
          <a:xfrm>
            <a:off x="152400" y="2362200"/>
            <a:ext cx="2971800" cy="65272"/>
          </a:xfrm>
          <a:prstGeom prst="rect">
            <a:avLst/>
          </a:prstGeom>
          <a:noFill/>
        </p:spPr>
      </p:pic>
      <p:sp>
        <p:nvSpPr>
          <p:cNvPr id="14" name="Rectangle 4"/>
          <p:cNvSpPr>
            <a:spLocks noChangeArrowheads="1"/>
          </p:cNvSpPr>
          <p:nvPr/>
        </p:nvSpPr>
        <p:spPr bwMode="auto">
          <a:xfrm>
            <a:off x="152400" y="3655305"/>
            <a:ext cx="2895600" cy="1615827"/>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lnSpc>
                <a:spcPct val="150000"/>
              </a:lnSpc>
              <a:spcBef>
                <a:spcPct val="0"/>
              </a:spcBef>
              <a:spcAft>
                <a:spcPct val="0"/>
              </a:spcAft>
              <a:tabLst>
                <a:tab pos="4951413" algn="r"/>
              </a:tabLst>
            </a:pPr>
            <a:r>
              <a:rPr lang="fa-IR" sz="1400" dirty="0" smtClean="0">
                <a:latin typeface="IranNastaliq" pitchFamily="18" charset="0"/>
                <a:cs typeface="B Nazanin" pitchFamily="2" charset="-78"/>
              </a:rPr>
              <a:t>پروژه احداث قطعات اول- دوم و سوم راههاي ارتباطي به مجموعه معادن زغال سنگ طبس به طول 60 كيلومتر جاده‌هاي داخلي و محوطه سازي مجموعه</a:t>
            </a:r>
          </a:p>
          <a:p>
            <a:pPr algn="r"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lvl="0" algn="r"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طبس</a:t>
            </a: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5" name="Picture 3" descr="BD21328_"/>
          <p:cNvPicPr>
            <a:picLocks noChangeAspect="1" noChangeArrowheads="1"/>
          </p:cNvPicPr>
          <p:nvPr/>
        </p:nvPicPr>
        <p:blipFill>
          <a:blip r:embed="rId2" cstate="print"/>
          <a:srcRect/>
          <a:stretch>
            <a:fillRect/>
          </a:stretch>
        </p:blipFill>
        <p:spPr bwMode="auto">
          <a:xfrm>
            <a:off x="152400" y="4724400"/>
            <a:ext cx="2971800" cy="65272"/>
          </a:xfrm>
          <a:prstGeom prst="rect">
            <a:avLst/>
          </a:prstGeom>
          <a:noFill/>
        </p:spPr>
      </p:pic>
      <p:sp>
        <p:nvSpPr>
          <p:cNvPr id="17" name="Rectangle 4"/>
          <p:cNvSpPr>
            <a:spLocks noChangeArrowheads="1"/>
          </p:cNvSpPr>
          <p:nvPr/>
        </p:nvSpPr>
        <p:spPr bwMode="auto">
          <a:xfrm>
            <a:off x="152400" y="6169905"/>
            <a:ext cx="2895600" cy="1615827"/>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lnSpc>
                <a:spcPct val="150000"/>
              </a:lnSpc>
              <a:spcBef>
                <a:spcPct val="0"/>
              </a:spcBef>
              <a:spcAft>
                <a:spcPct val="0"/>
              </a:spcAft>
              <a:tabLst>
                <a:tab pos="4951413" algn="r"/>
              </a:tabLst>
            </a:pPr>
            <a:r>
              <a:rPr lang="fa-IR" sz="1400" dirty="0" smtClean="0">
                <a:latin typeface="IranNastaliq" pitchFamily="18" charset="0"/>
                <a:ea typeface="Times New Roman" pitchFamily="18" charset="0"/>
                <a:cs typeface="B Nazanin" pitchFamily="2" charset="-78"/>
              </a:rPr>
              <a:t>پروژه احداث قطعات اول- دوم و سوم راههاي ارتباطي به مجموعه معادن زغال سنگ طبس به طول 60 كيلومتر جاده‌هاي داخلي و محوطه سازي مجموعه</a:t>
            </a:r>
            <a:endParaRPr lang="en-US" sz="1400" dirty="0" smtClean="0">
              <a:latin typeface="IranNastaliq" pitchFamily="18" charset="0"/>
              <a:ea typeface="Times New Roman" pitchFamily="18" charset="0"/>
              <a:cs typeface="B Nazanin" pitchFamily="2" charset="-78"/>
            </a:endParaRPr>
          </a:p>
          <a:p>
            <a:pPr algn="r" rtl="1" eaLnBrk="0" fontAlgn="base" hangingPunct="0">
              <a:spcBef>
                <a:spcPct val="0"/>
              </a:spcBef>
              <a:spcAft>
                <a:spcPct val="0"/>
              </a:spcAft>
              <a:tabLst>
                <a:tab pos="4951413" algn="r"/>
              </a:tabLst>
            </a:pPr>
            <a:endParaRPr lang="en-US" sz="1400" dirty="0" smtClean="0">
              <a:latin typeface="IranNastaliq" pitchFamily="18" charset="0"/>
              <a:ea typeface="Times New Roman" pitchFamily="18" charset="0"/>
              <a:cs typeface="B Nazanin"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tab pos="4951413" algn="r"/>
              </a:tabLst>
            </a:pPr>
            <a:r>
              <a:rPr lang="fa-IR" sz="1400" dirty="0" smtClean="0">
                <a:latin typeface="IranNastaliq" pitchFamily="18" charset="0"/>
                <a:cs typeface="B Nazanin" pitchFamily="2" charset="-78"/>
              </a:rPr>
              <a:t>طبس</a:t>
            </a: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8" name="Picture 3" descr="BD21328_"/>
          <p:cNvPicPr>
            <a:picLocks noChangeAspect="1" noChangeArrowheads="1"/>
          </p:cNvPicPr>
          <p:nvPr/>
        </p:nvPicPr>
        <p:blipFill>
          <a:blip r:embed="rId2" cstate="print"/>
          <a:srcRect/>
          <a:stretch>
            <a:fillRect/>
          </a:stretch>
        </p:blipFill>
        <p:spPr bwMode="auto">
          <a:xfrm>
            <a:off x="152400" y="7239000"/>
            <a:ext cx="2971800" cy="65272"/>
          </a:xfrm>
          <a:prstGeom prst="rect">
            <a:avLst/>
          </a:prstGeom>
          <a:noFill/>
        </p:spPr>
      </p:pic>
      <p:pic>
        <p:nvPicPr>
          <p:cNvPr id="83971" name="Picture 3" descr="rezome0013"/>
          <p:cNvPicPr>
            <a:picLocks noChangeAspect="1" noChangeArrowheads="1"/>
          </p:cNvPicPr>
          <p:nvPr/>
        </p:nvPicPr>
        <p:blipFill>
          <a:blip r:embed="rId3" cstate="print"/>
          <a:srcRect/>
          <a:stretch>
            <a:fillRect/>
          </a:stretch>
        </p:blipFill>
        <p:spPr bwMode="auto">
          <a:xfrm>
            <a:off x="3657601" y="990600"/>
            <a:ext cx="3200400" cy="2063750"/>
          </a:xfrm>
          <a:prstGeom prst="rect">
            <a:avLst/>
          </a:prstGeom>
          <a:ln>
            <a:noFill/>
          </a:ln>
          <a:effectLst>
            <a:outerShdw blurRad="292100" dist="139700" dir="2700000" algn="tl" rotWithShape="0">
              <a:srgbClr val="333333">
                <a:alpha val="65000"/>
              </a:srgbClr>
            </a:outerShdw>
          </a:effectLst>
        </p:spPr>
      </p:pic>
      <p:pic>
        <p:nvPicPr>
          <p:cNvPr id="83972" name="Picture 4" descr="Rezome0005"/>
          <p:cNvPicPr>
            <a:picLocks noChangeAspect="1" noChangeArrowheads="1"/>
          </p:cNvPicPr>
          <p:nvPr/>
        </p:nvPicPr>
        <p:blipFill>
          <a:blip r:embed="rId4" cstate="print"/>
          <a:srcRect/>
          <a:stretch>
            <a:fillRect/>
          </a:stretch>
        </p:blipFill>
        <p:spPr bwMode="auto">
          <a:xfrm>
            <a:off x="3657601" y="3581400"/>
            <a:ext cx="3200400" cy="2081213"/>
          </a:xfrm>
          <a:prstGeom prst="rect">
            <a:avLst/>
          </a:prstGeom>
          <a:ln>
            <a:noFill/>
          </a:ln>
          <a:effectLst>
            <a:outerShdw blurRad="292100" dist="139700" dir="2700000" algn="tl" rotWithShape="0">
              <a:srgbClr val="333333">
                <a:alpha val="65000"/>
              </a:srgbClr>
            </a:outerShdw>
          </a:effectLst>
        </p:spPr>
      </p:pic>
      <p:pic>
        <p:nvPicPr>
          <p:cNvPr id="83973" name="Picture 5" descr="Rezome0010"/>
          <p:cNvPicPr>
            <a:picLocks noChangeAspect="1" noChangeArrowheads="1"/>
          </p:cNvPicPr>
          <p:nvPr/>
        </p:nvPicPr>
        <p:blipFill>
          <a:blip r:embed="rId5" cstate="print"/>
          <a:srcRect/>
          <a:stretch>
            <a:fillRect/>
          </a:stretch>
        </p:blipFill>
        <p:spPr bwMode="auto">
          <a:xfrm>
            <a:off x="3657600" y="6172200"/>
            <a:ext cx="3200400" cy="21113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randomBar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152400" y="1295400"/>
            <a:ext cx="2895600" cy="1615827"/>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lnSpc>
                <a:spcPct val="150000"/>
              </a:lnSpc>
              <a:spcBef>
                <a:spcPct val="0"/>
              </a:spcBef>
              <a:spcAft>
                <a:spcPct val="0"/>
              </a:spcAft>
              <a:tabLst>
                <a:tab pos="4951413" algn="r"/>
              </a:tabLst>
            </a:pPr>
            <a:r>
              <a:rPr lang="fa-IR" sz="1400" dirty="0" smtClean="0">
                <a:latin typeface="IranNastaliq" pitchFamily="18" charset="0"/>
                <a:cs typeface="B Nazanin" pitchFamily="2" charset="-78"/>
              </a:rPr>
              <a:t>پروژه احداث قطعات اول- دوم و سوم راههاي ارتباطي به مجموعه معادن زغال سنگ طبس به طول 60 كيلومتر جاده‌هاي داخلي و محوطه سازي مجموعه</a:t>
            </a:r>
          </a:p>
          <a:p>
            <a:pPr marL="0" marR="0" lvl="0" indent="0" algn="r" defTabSz="914400" rtl="1" eaLnBrk="0" fontAlgn="base" latinLnBrk="0" hangingPunct="0">
              <a:lnSpc>
                <a:spcPct val="100000"/>
              </a:lnSpc>
              <a:spcBef>
                <a:spcPct val="0"/>
              </a:spcBef>
              <a:spcAft>
                <a:spcPct val="0"/>
              </a:spcAft>
              <a:buClrTx/>
              <a:buSzTx/>
              <a:buFontTx/>
              <a:buNone/>
              <a:tabLst>
                <a:tab pos="4951413" algn="r"/>
              </a:tabLst>
            </a:pPr>
            <a:endParaRPr lang="en-US" sz="1400" dirty="0" smtClean="0">
              <a:latin typeface="IranNastaliq" pitchFamily="18" charset="0"/>
              <a:cs typeface="B Nazanin"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tab pos="4951413" algn="r"/>
              </a:tabLst>
            </a:pPr>
            <a:r>
              <a:rPr lang="fa-IR" sz="1400" dirty="0" smtClean="0">
                <a:latin typeface="IranNastaliq" pitchFamily="18" charset="0"/>
                <a:cs typeface="B Nazanin" pitchFamily="2" charset="-78"/>
              </a:rPr>
              <a:t>طبس</a:t>
            </a: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0" name="Picture 3" descr="BD21328_"/>
          <p:cNvPicPr>
            <a:picLocks noChangeAspect="1" noChangeArrowheads="1"/>
          </p:cNvPicPr>
          <p:nvPr/>
        </p:nvPicPr>
        <p:blipFill>
          <a:blip r:embed="rId2" cstate="print"/>
          <a:srcRect/>
          <a:stretch>
            <a:fillRect/>
          </a:stretch>
        </p:blipFill>
        <p:spPr bwMode="auto">
          <a:xfrm>
            <a:off x="152400" y="2362200"/>
            <a:ext cx="2971800" cy="65272"/>
          </a:xfrm>
          <a:prstGeom prst="rect">
            <a:avLst/>
          </a:prstGeom>
          <a:noFill/>
        </p:spPr>
      </p:pic>
      <p:sp>
        <p:nvSpPr>
          <p:cNvPr id="14" name="Rectangle 4"/>
          <p:cNvSpPr>
            <a:spLocks noChangeArrowheads="1"/>
          </p:cNvSpPr>
          <p:nvPr/>
        </p:nvSpPr>
        <p:spPr bwMode="auto">
          <a:xfrm>
            <a:off x="152400" y="3649786"/>
            <a:ext cx="2895600" cy="1615827"/>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lnSpc>
                <a:spcPct val="150000"/>
              </a:lnSpc>
              <a:spcBef>
                <a:spcPct val="0"/>
              </a:spcBef>
              <a:spcAft>
                <a:spcPct val="0"/>
              </a:spcAft>
              <a:tabLst>
                <a:tab pos="4951413" algn="r"/>
              </a:tabLst>
            </a:pPr>
            <a:r>
              <a:rPr lang="fa-IR" sz="1400" dirty="0" smtClean="0">
                <a:latin typeface="IranNastaliq" pitchFamily="18" charset="0"/>
                <a:cs typeface="B Nazanin" pitchFamily="2" charset="-78"/>
              </a:rPr>
              <a:t>پروژه احداث قطعات اول- دوم و سوم راههاي ارتباطي به مجموعه معادن زغال سنگ طبس به طول 60 كيلومتر جاده‌هاي داخلي و محوطه سازي مجموعه</a:t>
            </a:r>
          </a:p>
          <a:p>
            <a:pPr algn="r"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lvl="0" algn="r"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طبس</a:t>
            </a: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5" name="Picture 3" descr="BD21328_"/>
          <p:cNvPicPr>
            <a:picLocks noChangeAspect="1" noChangeArrowheads="1"/>
          </p:cNvPicPr>
          <p:nvPr/>
        </p:nvPicPr>
        <p:blipFill>
          <a:blip r:embed="rId2" cstate="print"/>
          <a:srcRect/>
          <a:stretch>
            <a:fillRect/>
          </a:stretch>
        </p:blipFill>
        <p:spPr bwMode="auto">
          <a:xfrm>
            <a:off x="152400" y="4724400"/>
            <a:ext cx="2971800" cy="65272"/>
          </a:xfrm>
          <a:prstGeom prst="rect">
            <a:avLst/>
          </a:prstGeom>
          <a:noFill/>
        </p:spPr>
      </p:pic>
      <p:sp>
        <p:nvSpPr>
          <p:cNvPr id="17" name="Rectangle 4"/>
          <p:cNvSpPr>
            <a:spLocks noChangeArrowheads="1"/>
          </p:cNvSpPr>
          <p:nvPr/>
        </p:nvSpPr>
        <p:spPr bwMode="auto">
          <a:xfrm>
            <a:off x="152400" y="6315418"/>
            <a:ext cx="2895600" cy="1615827"/>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lnSpc>
                <a:spcPct val="150000"/>
              </a:lnSpc>
              <a:spcBef>
                <a:spcPct val="0"/>
              </a:spcBef>
              <a:spcAft>
                <a:spcPct val="0"/>
              </a:spcAft>
              <a:tabLst>
                <a:tab pos="4951413" algn="r"/>
              </a:tabLst>
            </a:pPr>
            <a:r>
              <a:rPr lang="fa-IR" sz="1400" dirty="0" smtClean="0">
                <a:latin typeface="IranNastaliq" pitchFamily="18" charset="0"/>
                <a:ea typeface="Times New Roman" pitchFamily="18" charset="0"/>
                <a:cs typeface="B Nazanin" pitchFamily="2" charset="-78"/>
              </a:rPr>
              <a:t>پروژه احداث قطعات اول- دوم و سوم راههاي ارتباطي به مجموعه معادن زغال سنگ طبس به طول 60 كيلومتر جاده‌هاي داخلي و محوطه سازي مجموعه</a:t>
            </a:r>
            <a:endParaRPr lang="en-US" sz="1400" dirty="0" smtClean="0">
              <a:latin typeface="IranNastaliq" pitchFamily="18" charset="0"/>
              <a:ea typeface="Times New Roman" pitchFamily="18" charset="0"/>
              <a:cs typeface="B Nazanin" pitchFamily="2" charset="-78"/>
            </a:endParaRPr>
          </a:p>
          <a:p>
            <a:pPr algn="r" rtl="1" eaLnBrk="0" fontAlgn="base" hangingPunct="0">
              <a:spcBef>
                <a:spcPct val="0"/>
              </a:spcBef>
              <a:spcAft>
                <a:spcPct val="0"/>
              </a:spcAft>
              <a:tabLst>
                <a:tab pos="4951413" algn="r"/>
              </a:tabLst>
            </a:pPr>
            <a:endParaRPr lang="en-US" sz="1400" dirty="0" smtClean="0">
              <a:latin typeface="IranNastaliq" pitchFamily="18" charset="0"/>
              <a:ea typeface="Times New Roman" pitchFamily="18" charset="0"/>
              <a:cs typeface="B Nazanin"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tab pos="4951413" algn="r"/>
              </a:tabLst>
            </a:pPr>
            <a:r>
              <a:rPr lang="fa-IR" sz="1400" dirty="0" smtClean="0">
                <a:latin typeface="IranNastaliq" pitchFamily="18" charset="0"/>
                <a:cs typeface="B Nazanin" pitchFamily="2" charset="-78"/>
              </a:rPr>
              <a:t>طبس</a:t>
            </a: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8" name="Picture 3" descr="BD21328_"/>
          <p:cNvPicPr>
            <a:picLocks noChangeAspect="1" noChangeArrowheads="1"/>
          </p:cNvPicPr>
          <p:nvPr/>
        </p:nvPicPr>
        <p:blipFill>
          <a:blip r:embed="rId2" cstate="print"/>
          <a:srcRect/>
          <a:stretch>
            <a:fillRect/>
          </a:stretch>
        </p:blipFill>
        <p:spPr bwMode="auto">
          <a:xfrm>
            <a:off x="152400" y="7391400"/>
            <a:ext cx="2971800" cy="65272"/>
          </a:xfrm>
          <a:prstGeom prst="rect">
            <a:avLst/>
          </a:prstGeom>
          <a:noFill/>
        </p:spPr>
      </p:pic>
      <p:pic>
        <p:nvPicPr>
          <p:cNvPr id="84994" name="Picture 2" descr="Rezome0009"/>
          <p:cNvPicPr>
            <a:picLocks noChangeAspect="1" noChangeArrowheads="1"/>
          </p:cNvPicPr>
          <p:nvPr/>
        </p:nvPicPr>
        <p:blipFill>
          <a:blip r:embed="rId3" cstate="print"/>
          <a:srcRect/>
          <a:stretch>
            <a:fillRect/>
          </a:stretch>
        </p:blipFill>
        <p:spPr bwMode="auto">
          <a:xfrm>
            <a:off x="3657601" y="990600"/>
            <a:ext cx="3200400" cy="2052638"/>
          </a:xfrm>
          <a:prstGeom prst="rect">
            <a:avLst/>
          </a:prstGeom>
          <a:ln>
            <a:noFill/>
          </a:ln>
          <a:effectLst>
            <a:outerShdw blurRad="292100" dist="139700" dir="2700000" algn="tl" rotWithShape="0">
              <a:srgbClr val="333333">
                <a:alpha val="65000"/>
              </a:srgbClr>
            </a:outerShdw>
          </a:effectLst>
        </p:spPr>
      </p:pic>
      <p:pic>
        <p:nvPicPr>
          <p:cNvPr id="84995" name="Picture 3" descr="Rezome0006"/>
          <p:cNvPicPr>
            <a:picLocks noChangeAspect="1" noChangeArrowheads="1"/>
          </p:cNvPicPr>
          <p:nvPr/>
        </p:nvPicPr>
        <p:blipFill>
          <a:blip r:embed="rId4" cstate="print"/>
          <a:srcRect/>
          <a:stretch>
            <a:fillRect/>
          </a:stretch>
        </p:blipFill>
        <p:spPr bwMode="auto">
          <a:xfrm>
            <a:off x="3657600" y="3581400"/>
            <a:ext cx="3200400" cy="2044700"/>
          </a:xfrm>
          <a:prstGeom prst="rect">
            <a:avLst/>
          </a:prstGeom>
          <a:ln>
            <a:noFill/>
          </a:ln>
          <a:effectLst>
            <a:outerShdw blurRad="292100" dist="139700" dir="2700000" algn="tl" rotWithShape="0">
              <a:srgbClr val="333333">
                <a:alpha val="65000"/>
              </a:srgbClr>
            </a:outerShdw>
          </a:effectLst>
        </p:spPr>
      </p:pic>
      <p:pic>
        <p:nvPicPr>
          <p:cNvPr id="84996" name="Picture 4" descr="Rezome0008"/>
          <p:cNvPicPr>
            <a:picLocks noChangeAspect="1" noChangeArrowheads="1"/>
          </p:cNvPicPr>
          <p:nvPr/>
        </p:nvPicPr>
        <p:blipFill>
          <a:blip r:embed="rId5" cstate="print"/>
          <a:srcRect/>
          <a:stretch>
            <a:fillRect/>
          </a:stretch>
        </p:blipFill>
        <p:spPr bwMode="auto">
          <a:xfrm>
            <a:off x="3657601" y="6172200"/>
            <a:ext cx="3200400" cy="21399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2037710" y="457203"/>
            <a:ext cx="2884123"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lang="fa-IR" sz="3600" dirty="0" smtClean="0">
                <a:effectLst>
                  <a:outerShdw blurRad="38100" dist="38100" dir="2700000" algn="tl">
                    <a:srgbClr val="000000">
                      <a:alpha val="43137"/>
                    </a:srgbClr>
                  </a:outerShdw>
                </a:effectLst>
                <a:latin typeface="Arial" pitchFamily="34" charset="0"/>
                <a:ea typeface="Times New Roman" pitchFamily="18" charset="0"/>
                <a:cs typeface="B Nazanin" pitchFamily="2" charset="-78"/>
              </a:rPr>
              <a:t>2- ساختار سازمانی</a:t>
            </a:r>
            <a:endParaRPr kumimoji="0" lang="fa-I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9"/>
          <p:cNvSpPr>
            <a:spLocks noChangeArrowheads="1"/>
          </p:cNvSpPr>
          <p:nvPr/>
        </p:nvSpPr>
        <p:spPr bwMode="auto">
          <a:xfrm>
            <a:off x="0" y="1456982"/>
            <a:ext cx="640080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rtl="1" eaLnBrk="0" fontAlgn="base" hangingPunct="0">
              <a:lnSpc>
                <a:spcPct val="150000"/>
              </a:lnSpc>
              <a:spcBef>
                <a:spcPct val="0"/>
              </a:spcBef>
              <a:spcAft>
                <a:spcPct val="0"/>
              </a:spcAft>
            </a:pPr>
            <a:r>
              <a:rPr lang="fa-IR" sz="1400" dirty="0">
                <a:latin typeface="Arial" pitchFamily="34" charset="0"/>
                <a:cs typeface="Arial" pitchFamily="34" charset="0"/>
              </a:rPr>
              <a:t> </a:t>
            </a:r>
            <a:r>
              <a:rPr lang="fa-IR" sz="1400" dirty="0" smtClean="0">
                <a:latin typeface="Arial" pitchFamily="34" charset="0"/>
                <a:cs typeface="Arial" pitchFamily="34" charset="0"/>
              </a:rPr>
              <a:t> </a:t>
            </a:r>
            <a:r>
              <a:rPr kumimoji="0" lang="fa-IR" sz="1400" b="0" i="0" u="none" strike="noStrike" cap="none" normalizeH="0" baseline="0" dirty="0" smtClean="0">
                <a:ln>
                  <a:noFill/>
                </a:ln>
                <a:solidFill>
                  <a:schemeClr val="tx1"/>
                </a:solidFill>
                <a:latin typeface="Arial" pitchFamily="34" charset="0"/>
                <a:ea typeface="Times New Roman" pitchFamily="18" charset="0"/>
                <a:cs typeface="B Nazanin" pitchFamily="2" charset="-78"/>
              </a:rPr>
              <a:t>  2-1- افراد كليدي</a:t>
            </a:r>
            <a:endParaRPr kumimoji="0" lang="en-US" sz="1400" b="0" i="0" u="none" strike="noStrike" cap="none" normalizeH="0" baseline="0" dirty="0" smtClean="0">
              <a:ln>
                <a:noFill/>
              </a:ln>
              <a:solidFill>
                <a:schemeClr val="tx1"/>
              </a:solidFill>
              <a:latin typeface="Arial" pitchFamily="34" charset="0"/>
              <a:cs typeface="Arial" pitchFamily="34" charset="0"/>
            </a:endParaRPr>
          </a:p>
          <a:p>
            <a:pPr lvl="0" algn="r" rtl="1" eaLnBrk="0" fontAlgn="base" hangingPunct="0">
              <a:lnSpc>
                <a:spcPct val="150000"/>
              </a:lnSpc>
              <a:spcBef>
                <a:spcPct val="0"/>
              </a:spcBef>
              <a:spcAft>
                <a:spcPct val="0"/>
              </a:spcAft>
            </a:pPr>
            <a:r>
              <a:rPr kumimoji="0" lang="fa-IR" sz="1400" b="0" i="0" u="none" strike="noStrike" cap="none" normalizeH="0" baseline="0" dirty="0" smtClean="0">
                <a:ln>
                  <a:noFill/>
                </a:ln>
                <a:solidFill>
                  <a:schemeClr val="tx1"/>
                </a:solidFill>
                <a:latin typeface="Arial" pitchFamily="34" charset="0"/>
                <a:ea typeface="Times New Roman" pitchFamily="18" charset="0"/>
                <a:cs typeface="B Nazanin" pitchFamily="2" charset="-78"/>
              </a:rPr>
              <a:t>    2-2- چارت سازماني </a:t>
            </a:r>
            <a:endParaRPr kumimoji="0" lang="en-US" sz="1400" b="0" i="0" u="none" strike="noStrike" cap="none" normalizeH="0" baseline="0" dirty="0" smtClean="0">
              <a:ln>
                <a:noFill/>
              </a:ln>
              <a:solidFill>
                <a:schemeClr val="tx1"/>
              </a:solidFill>
              <a:latin typeface="Arial" pitchFamily="34" charset="0"/>
              <a:cs typeface="Arial" pitchFamily="34" charset="0"/>
            </a:endParaRPr>
          </a:p>
          <a:p>
            <a:pPr lvl="0" algn="r" rtl="1" eaLnBrk="0" fontAlgn="base" hangingPunct="0">
              <a:lnSpc>
                <a:spcPct val="150000"/>
              </a:lnSpc>
              <a:spcBef>
                <a:spcPct val="0"/>
              </a:spcBef>
              <a:spcAft>
                <a:spcPct val="0"/>
              </a:spcAft>
            </a:pPr>
            <a:r>
              <a:rPr kumimoji="0" lang="fa-IR" sz="1400" b="0" i="0" u="none" strike="noStrike" cap="none" normalizeH="0" baseline="0" dirty="0" smtClean="0">
                <a:ln>
                  <a:noFill/>
                </a:ln>
                <a:solidFill>
                  <a:schemeClr val="tx1"/>
                </a:solidFill>
                <a:latin typeface="Arial" pitchFamily="34" charset="0"/>
                <a:ea typeface="Times New Roman" pitchFamily="18" charset="0"/>
                <a:cs typeface="B Nazanin" pitchFamily="2" charset="-78"/>
              </a:rPr>
              <a:t>    2-3- عضويتها و تاييديه هاو رضایتنامه ها </a:t>
            </a:r>
            <a:endParaRPr kumimoji="0" lang="en-US" sz="1400" b="0" i="0" u="none" strike="noStrike" cap="none" normalizeH="0" baseline="0" dirty="0" smtClean="0">
              <a:ln>
                <a:noFill/>
              </a:ln>
              <a:solidFill>
                <a:schemeClr val="tx1"/>
              </a:solidFill>
              <a:latin typeface="Arial" pitchFamily="34" charset="0"/>
              <a:cs typeface="Arial" pitchFamily="34" charset="0"/>
            </a:endParaRPr>
          </a:p>
          <a:p>
            <a:pPr lvl="0" algn="r" rtl="1" eaLnBrk="0" fontAlgn="base" hangingPunct="0">
              <a:lnSpc>
                <a:spcPct val="150000"/>
              </a:lnSpc>
              <a:spcBef>
                <a:spcPct val="0"/>
              </a:spcBef>
              <a:spcAft>
                <a:spcPct val="0"/>
              </a:spcAft>
            </a:pPr>
            <a:r>
              <a:rPr kumimoji="0" lang="fa-IR" sz="1400" b="0" i="0" u="none" strike="noStrike" cap="none" normalizeH="0" baseline="0" dirty="0" smtClean="0">
                <a:ln>
                  <a:noFill/>
                </a:ln>
                <a:solidFill>
                  <a:schemeClr val="tx1"/>
                </a:solidFill>
                <a:latin typeface="Arial" pitchFamily="34" charset="0"/>
                <a:ea typeface="Times New Roman" pitchFamily="18" charset="0"/>
                <a:cs typeface="B Nazanin" pitchFamily="2" charset="-78"/>
              </a:rPr>
              <a:t>    </a:t>
            </a:r>
            <a:endParaRPr lang="fa-IR" sz="1400" dirty="0" smtClean="0">
              <a:latin typeface="Arial" pitchFamily="34" charset="0"/>
              <a:ea typeface="Times New Roman" pitchFamily="18" charset="0"/>
              <a:cs typeface="B Nazanin" pitchFamily="2" charset="-78"/>
            </a:endParaRPr>
          </a:p>
          <a:p>
            <a:pPr marL="347663" lvl="0" algn="justLow" rtl="1" fontAlgn="base">
              <a:lnSpc>
                <a:spcPct val="150000"/>
              </a:lnSpc>
              <a:spcBef>
                <a:spcPct val="0"/>
              </a:spcBef>
              <a:spcAft>
                <a:spcPct val="0"/>
              </a:spcAft>
              <a:tabLst>
                <a:tab pos="238125" algn="l"/>
                <a:tab pos="327025" algn="l"/>
              </a:tabLst>
            </a:pPr>
            <a:endParaRPr lang="fa-IR" sz="1400" dirty="0">
              <a:latin typeface="Arial" pitchFamily="34" charset="0"/>
              <a:ea typeface="Times New Roman" pitchFamily="18" charset="0"/>
              <a:cs typeface="B Nazanin" pitchFamily="2" charset="-78"/>
            </a:endParaRPr>
          </a:p>
          <a:p>
            <a:pPr marL="347663" lvl="0" algn="justLow" rtl="1" fontAlgn="base">
              <a:lnSpc>
                <a:spcPct val="150000"/>
              </a:lnSpc>
              <a:spcBef>
                <a:spcPct val="0"/>
              </a:spcBef>
              <a:spcAft>
                <a:spcPct val="0"/>
              </a:spcAft>
              <a:tabLst>
                <a:tab pos="238125" algn="l"/>
                <a:tab pos="327025" algn="l"/>
              </a:tabLst>
            </a:pPr>
            <a:endParaRPr lang="fa-IR" sz="1400" dirty="0" smtClean="0">
              <a:latin typeface="Arial" pitchFamily="34" charset="0"/>
              <a:ea typeface="Times New Roman" pitchFamily="18" charset="0"/>
              <a:cs typeface="B Nazanin" pitchFamily="2" charset="-78"/>
            </a:endParaRPr>
          </a:p>
          <a:p>
            <a:pPr marL="347663" lvl="0" algn="justLow" rtl="1" fontAlgn="base">
              <a:lnSpc>
                <a:spcPct val="150000"/>
              </a:lnSpc>
              <a:spcBef>
                <a:spcPct val="0"/>
              </a:spcBef>
              <a:spcAft>
                <a:spcPct val="0"/>
              </a:spcAft>
              <a:tabLst>
                <a:tab pos="238125" algn="l"/>
                <a:tab pos="327025" algn="l"/>
              </a:tabLst>
            </a:pPr>
            <a:endParaRPr lang="fa-IR" sz="1400" dirty="0">
              <a:latin typeface="Arial" pitchFamily="34" charset="0"/>
              <a:ea typeface="Times New Roman" pitchFamily="18" charset="0"/>
              <a:cs typeface="B Nazanin" pitchFamily="2" charset="-78"/>
            </a:endParaRPr>
          </a:p>
          <a:p>
            <a:pPr marL="347663" lvl="0" algn="justLow" rtl="1" fontAlgn="base">
              <a:lnSpc>
                <a:spcPct val="150000"/>
              </a:lnSpc>
              <a:spcBef>
                <a:spcPct val="0"/>
              </a:spcBef>
              <a:spcAft>
                <a:spcPct val="0"/>
              </a:spcAft>
              <a:tabLst>
                <a:tab pos="238125" algn="l"/>
                <a:tab pos="327025" algn="l"/>
              </a:tabLst>
            </a:pPr>
            <a:endParaRPr lang="fa-IR" sz="1400" dirty="0" smtClean="0">
              <a:latin typeface="Arial" pitchFamily="34" charset="0"/>
              <a:ea typeface="Times New Roman" pitchFamily="18" charset="0"/>
              <a:cs typeface="B Nazanin" pitchFamily="2" charset="-78"/>
            </a:endParaRPr>
          </a:p>
          <a:p>
            <a:pPr marL="347663" lvl="0" algn="justLow" rtl="1" fontAlgn="base">
              <a:lnSpc>
                <a:spcPct val="150000"/>
              </a:lnSpc>
              <a:spcBef>
                <a:spcPct val="0"/>
              </a:spcBef>
              <a:spcAft>
                <a:spcPct val="0"/>
              </a:spcAft>
              <a:tabLst>
                <a:tab pos="238125" algn="l"/>
                <a:tab pos="327025" algn="l"/>
              </a:tabLst>
            </a:pPr>
            <a:endParaRPr lang="fa-IR" sz="1400" dirty="0">
              <a:latin typeface="Arial" pitchFamily="34" charset="0"/>
              <a:ea typeface="Times New Roman" pitchFamily="18" charset="0"/>
              <a:cs typeface="B Nazanin" pitchFamily="2" charset="-78"/>
            </a:endParaRPr>
          </a:p>
          <a:p>
            <a:pPr marL="347663" lvl="0" algn="justLow" rtl="1" fontAlgn="base">
              <a:lnSpc>
                <a:spcPct val="150000"/>
              </a:lnSpc>
              <a:spcBef>
                <a:spcPct val="0"/>
              </a:spcBef>
              <a:spcAft>
                <a:spcPct val="0"/>
              </a:spcAft>
              <a:tabLst>
                <a:tab pos="238125" algn="l"/>
                <a:tab pos="327025" algn="l"/>
              </a:tabLst>
            </a:pPr>
            <a:endParaRPr lang="fa-IR" sz="1400" dirty="0" smtClean="0">
              <a:latin typeface="Arial" pitchFamily="34" charset="0"/>
              <a:ea typeface="Times New Roman" pitchFamily="18" charset="0"/>
              <a:cs typeface="B Nazanin" pitchFamily="2" charset="-78"/>
            </a:endParaRPr>
          </a:p>
          <a:p>
            <a:pPr marL="347663" lvl="0" algn="justLow" rtl="1" fontAlgn="base">
              <a:lnSpc>
                <a:spcPct val="150000"/>
              </a:lnSpc>
              <a:spcBef>
                <a:spcPct val="0"/>
              </a:spcBef>
              <a:spcAft>
                <a:spcPct val="0"/>
              </a:spcAft>
              <a:tabLst>
                <a:tab pos="238125" algn="l"/>
                <a:tab pos="327025" algn="l"/>
              </a:tabLst>
            </a:pPr>
            <a:endParaRPr lang="fa-IR" sz="1400" dirty="0">
              <a:latin typeface="Arial" pitchFamily="34" charset="0"/>
              <a:ea typeface="Times New Roman" pitchFamily="18" charset="0"/>
              <a:cs typeface="B Nazanin" pitchFamily="2" charset="-78"/>
            </a:endParaRPr>
          </a:p>
          <a:p>
            <a:pPr marL="347663" lvl="0" algn="justLow" rtl="1" fontAlgn="base">
              <a:lnSpc>
                <a:spcPct val="150000"/>
              </a:lnSpc>
              <a:spcBef>
                <a:spcPct val="0"/>
              </a:spcBef>
              <a:spcAft>
                <a:spcPct val="0"/>
              </a:spcAft>
              <a:tabLst>
                <a:tab pos="238125" algn="l"/>
                <a:tab pos="327025" algn="l"/>
              </a:tabLst>
            </a:pPr>
            <a:endParaRPr lang="en-US" sz="1400" dirty="0">
              <a:latin typeface="Arial" pitchFamily="34" charset="0"/>
              <a:ea typeface="Times New Roman" pitchFamily="18" charset="0"/>
              <a:cs typeface="B Nazanin" pitchFamily="2" charset="-78"/>
            </a:endParaRPr>
          </a:p>
          <a:p>
            <a:pPr marL="0" marR="0" lvl="0" indent="238125" algn="r" defTabSz="914400" rtl="0" eaLnBrk="0" fontAlgn="base" latinLnBrk="0" hangingPunct="0">
              <a:lnSpc>
                <a:spcPct val="100000"/>
              </a:lnSpc>
              <a:spcBef>
                <a:spcPct val="0"/>
              </a:spcBef>
              <a:spcAft>
                <a:spcPct val="0"/>
              </a:spcAft>
              <a:buClrTx/>
              <a:buSzTx/>
              <a:buFontTx/>
              <a:buNone/>
              <a:tabLst>
                <a:tab pos="238125" algn="l"/>
                <a:tab pos="327025" algn="l"/>
              </a:tabLst>
            </a:pPr>
            <a:endParaRPr kumimoji="0" lang="en-US" sz="1800" b="0" i="0" u="none" strike="noStrike" cap="none" normalizeH="0" baseline="0" dirty="0" smtClean="0">
              <a:ln>
                <a:noFill/>
              </a:ln>
              <a:solidFill>
                <a:schemeClr val="tx1"/>
              </a:solidFill>
              <a:latin typeface="Arial" pitchFamily="34" charset="0"/>
              <a:cs typeface="Arial" pitchFamily="34" charset="0"/>
            </a:endParaRPr>
          </a:p>
        </p:txBody>
      </p:sp>
    </p:spTree>
  </p:cSld>
  <p:clrMapOvr>
    <a:masterClrMapping/>
  </p:clrMapOvr>
  <p:transition spd="med">
    <p:randomBa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0" y="1815644"/>
            <a:ext cx="3048000" cy="8617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r"/>
            <a:r>
              <a:rPr lang="fa-IR" sz="1400" dirty="0" smtClean="0">
                <a:latin typeface="IranNastaliq" pitchFamily="18" charset="0"/>
                <a:cs typeface="B Nazanin" pitchFamily="2" charset="-78"/>
              </a:rPr>
              <a:t>ساخت سيلوي افقي گندم در شهرستان بيرجند</a:t>
            </a:r>
            <a:endParaRPr lang="en-US" sz="1400" dirty="0" smtClean="0">
              <a:latin typeface="IranNastaliq" pitchFamily="18" charset="0"/>
              <a:cs typeface="B Nazanin"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tab pos="4951413" algn="r"/>
              </a:tabLst>
            </a:pPr>
            <a:endParaRPr lang="en-US" sz="1400" dirty="0" smtClean="0">
              <a:latin typeface="IranNastaliq" pitchFamily="18" charset="0"/>
              <a:cs typeface="B Nazanin"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tab pos="4951413" algn="r"/>
              </a:tabLst>
            </a:pPr>
            <a:r>
              <a:rPr lang="fa-IR" sz="1400" dirty="0" smtClean="0">
                <a:latin typeface="IranNastaliq" pitchFamily="18" charset="0"/>
                <a:cs typeface="B Nazanin" pitchFamily="2" charset="-78"/>
              </a:rPr>
              <a:t>بیرجند</a:t>
            </a: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0" name="Picture 3" descr="BD21328_"/>
          <p:cNvPicPr>
            <a:picLocks noChangeAspect="1" noChangeArrowheads="1"/>
          </p:cNvPicPr>
          <p:nvPr/>
        </p:nvPicPr>
        <p:blipFill>
          <a:blip r:embed="rId2" cstate="print"/>
          <a:srcRect/>
          <a:stretch>
            <a:fillRect/>
          </a:stretch>
        </p:blipFill>
        <p:spPr bwMode="auto">
          <a:xfrm>
            <a:off x="152400" y="2133600"/>
            <a:ext cx="2971800" cy="65272"/>
          </a:xfrm>
          <a:prstGeom prst="rect">
            <a:avLst/>
          </a:prstGeom>
          <a:noFill/>
        </p:spPr>
      </p:pic>
      <p:sp>
        <p:nvSpPr>
          <p:cNvPr id="14" name="Rectangle 4"/>
          <p:cNvSpPr>
            <a:spLocks noChangeArrowheads="1"/>
          </p:cNvSpPr>
          <p:nvPr/>
        </p:nvSpPr>
        <p:spPr bwMode="auto">
          <a:xfrm>
            <a:off x="152400" y="4177844"/>
            <a:ext cx="2895600" cy="8617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r"/>
            <a:r>
              <a:rPr lang="fa-IR" sz="1400" dirty="0" smtClean="0">
                <a:latin typeface="IranNastaliq" pitchFamily="18" charset="0"/>
                <a:cs typeface="B Nazanin" pitchFamily="2" charset="-78"/>
              </a:rPr>
              <a:t>ساخت سيلوي افقي گندم در شهرستان برازجان</a:t>
            </a:r>
            <a:endParaRPr lang="en-US" sz="1400" dirty="0" smtClean="0">
              <a:latin typeface="IranNastaliq" pitchFamily="18" charset="0"/>
              <a:cs typeface="B Nazanin" pitchFamily="2" charset="-78"/>
            </a:endParaRPr>
          </a:p>
          <a:p>
            <a:pPr algn="r"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lvl="0" algn="r"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برازجان</a:t>
            </a: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5" name="Picture 3" descr="BD21328_"/>
          <p:cNvPicPr>
            <a:picLocks noChangeAspect="1" noChangeArrowheads="1"/>
          </p:cNvPicPr>
          <p:nvPr/>
        </p:nvPicPr>
        <p:blipFill>
          <a:blip r:embed="rId2" cstate="print"/>
          <a:srcRect/>
          <a:stretch>
            <a:fillRect/>
          </a:stretch>
        </p:blipFill>
        <p:spPr bwMode="auto">
          <a:xfrm>
            <a:off x="228600" y="4495800"/>
            <a:ext cx="2971800" cy="65272"/>
          </a:xfrm>
          <a:prstGeom prst="rect">
            <a:avLst/>
          </a:prstGeom>
          <a:noFill/>
        </p:spPr>
      </p:pic>
      <p:sp>
        <p:nvSpPr>
          <p:cNvPr id="17" name="Rectangle 4"/>
          <p:cNvSpPr>
            <a:spLocks noChangeArrowheads="1"/>
          </p:cNvSpPr>
          <p:nvPr/>
        </p:nvSpPr>
        <p:spPr bwMode="auto">
          <a:xfrm>
            <a:off x="152400" y="6858000"/>
            <a:ext cx="2895600" cy="8617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r"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نمايي از جك تخليه گندم در سيلوهاي مكانيزه افقي</a:t>
            </a:r>
            <a:endParaRPr lang="en-US" sz="1400" dirty="0" smtClean="0">
              <a:latin typeface="IranNastaliq" pitchFamily="18" charset="0"/>
              <a:cs typeface="B Nazanin" pitchFamily="2" charset="-78"/>
            </a:endParaRPr>
          </a:p>
          <a:p>
            <a:pPr algn="r" rtl="1" eaLnBrk="0" fontAlgn="base" hangingPunct="0">
              <a:spcBef>
                <a:spcPct val="0"/>
              </a:spcBef>
              <a:spcAft>
                <a:spcPct val="0"/>
              </a:spcAft>
              <a:tabLst>
                <a:tab pos="4951413" algn="r"/>
              </a:tabLst>
            </a:pPr>
            <a:endParaRPr lang="en-US" sz="1400" dirty="0" smtClean="0">
              <a:latin typeface="IranNastaliq" pitchFamily="18" charset="0"/>
              <a:ea typeface="Times New Roman" pitchFamily="18" charset="0"/>
              <a:cs typeface="B Nazanin"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tab pos="4951413" algn="r"/>
              </a:tabLst>
            </a:pPr>
            <a:r>
              <a:rPr lang="fa-IR" sz="1400" dirty="0" smtClean="0">
                <a:latin typeface="IranNastaliq" pitchFamily="18" charset="0"/>
                <a:cs typeface="B Nazanin" pitchFamily="2" charset="-78"/>
              </a:rPr>
              <a:t>ساوه</a:t>
            </a: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8" name="Picture 3" descr="BD21328_"/>
          <p:cNvPicPr>
            <a:picLocks noChangeAspect="1" noChangeArrowheads="1"/>
          </p:cNvPicPr>
          <p:nvPr/>
        </p:nvPicPr>
        <p:blipFill>
          <a:blip r:embed="rId2" cstate="print"/>
          <a:srcRect/>
          <a:stretch>
            <a:fillRect/>
          </a:stretch>
        </p:blipFill>
        <p:spPr bwMode="auto">
          <a:xfrm>
            <a:off x="152400" y="7162800"/>
            <a:ext cx="2971800" cy="65272"/>
          </a:xfrm>
          <a:prstGeom prst="rect">
            <a:avLst/>
          </a:prstGeom>
          <a:noFill/>
        </p:spPr>
      </p:pic>
      <p:pic>
        <p:nvPicPr>
          <p:cNvPr id="86018" name="Picture 2" descr="SILO"/>
          <p:cNvPicPr>
            <a:picLocks noChangeAspect="1" noChangeArrowheads="1"/>
          </p:cNvPicPr>
          <p:nvPr/>
        </p:nvPicPr>
        <p:blipFill>
          <a:blip r:embed="rId3" cstate="print"/>
          <a:srcRect/>
          <a:stretch>
            <a:fillRect/>
          </a:stretch>
        </p:blipFill>
        <p:spPr bwMode="auto">
          <a:xfrm>
            <a:off x="3657600" y="990600"/>
            <a:ext cx="3200400" cy="2019300"/>
          </a:xfrm>
          <a:prstGeom prst="rect">
            <a:avLst/>
          </a:prstGeom>
          <a:ln>
            <a:noFill/>
          </a:ln>
          <a:effectLst>
            <a:outerShdw blurRad="292100" dist="139700" dir="2700000" algn="tl" rotWithShape="0">
              <a:srgbClr val="333333">
                <a:alpha val="65000"/>
              </a:srgbClr>
            </a:outerShdw>
          </a:effectLst>
        </p:spPr>
      </p:pic>
      <p:pic>
        <p:nvPicPr>
          <p:cNvPr id="86019" name="Picture 3" descr="SILO2"/>
          <p:cNvPicPr>
            <a:picLocks noChangeAspect="1" noChangeArrowheads="1"/>
          </p:cNvPicPr>
          <p:nvPr/>
        </p:nvPicPr>
        <p:blipFill>
          <a:blip r:embed="rId4" cstate="print"/>
          <a:srcRect/>
          <a:stretch>
            <a:fillRect/>
          </a:stretch>
        </p:blipFill>
        <p:spPr bwMode="auto">
          <a:xfrm>
            <a:off x="3657601" y="3581400"/>
            <a:ext cx="3200400" cy="2038350"/>
          </a:xfrm>
          <a:prstGeom prst="rect">
            <a:avLst/>
          </a:prstGeom>
          <a:ln>
            <a:noFill/>
          </a:ln>
          <a:effectLst>
            <a:outerShdw blurRad="292100" dist="139700" dir="2700000" algn="tl" rotWithShape="0">
              <a:srgbClr val="333333">
                <a:alpha val="65000"/>
              </a:srgbClr>
            </a:outerShdw>
          </a:effectLst>
        </p:spPr>
      </p:pic>
      <p:pic>
        <p:nvPicPr>
          <p:cNvPr id="86020" name="Picture 4" descr="Untitled-2"/>
          <p:cNvPicPr>
            <a:picLocks noChangeAspect="1" noChangeArrowheads="1"/>
          </p:cNvPicPr>
          <p:nvPr/>
        </p:nvPicPr>
        <p:blipFill>
          <a:blip r:embed="rId5" cstate="print"/>
          <a:srcRect/>
          <a:stretch>
            <a:fillRect/>
          </a:stretch>
        </p:blipFill>
        <p:spPr bwMode="auto">
          <a:xfrm>
            <a:off x="3657600" y="6172200"/>
            <a:ext cx="3200400" cy="21304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randomBar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152400" y="1815644"/>
            <a:ext cx="2895600" cy="8617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r"/>
            <a:r>
              <a:rPr lang="fa-IR" sz="1400" dirty="0" smtClean="0">
                <a:latin typeface="IranNastaliq" pitchFamily="18" charset="0"/>
                <a:cs typeface="B Nazanin" pitchFamily="2" charset="-78"/>
              </a:rPr>
              <a:t>نمايي از جك تخليه گندم</a:t>
            </a:r>
            <a:endParaRPr lang="en-US" sz="1400" dirty="0" smtClean="0">
              <a:latin typeface="IranNastaliq" pitchFamily="18" charset="0"/>
              <a:cs typeface="B Nazanin" pitchFamily="2" charset="-78"/>
            </a:endParaRPr>
          </a:p>
          <a:p>
            <a:pPr algn="r"/>
            <a:endParaRPr lang="en-US" sz="1400" dirty="0" smtClean="0">
              <a:latin typeface="IranNastaliq" pitchFamily="18" charset="0"/>
              <a:cs typeface="B Nazanin"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tab pos="4951413" algn="r"/>
              </a:tabLst>
            </a:pPr>
            <a:r>
              <a:rPr lang="fa-IR" sz="1400" dirty="0" smtClean="0">
                <a:latin typeface="IranNastaliq" pitchFamily="18" charset="0"/>
                <a:cs typeface="B Nazanin" pitchFamily="2" charset="-78"/>
              </a:rPr>
              <a:t>ساوه</a:t>
            </a: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0" name="Picture 3" descr="BD21328_"/>
          <p:cNvPicPr>
            <a:picLocks noChangeAspect="1" noChangeArrowheads="1"/>
          </p:cNvPicPr>
          <p:nvPr/>
        </p:nvPicPr>
        <p:blipFill>
          <a:blip r:embed="rId2" cstate="print"/>
          <a:srcRect/>
          <a:stretch>
            <a:fillRect/>
          </a:stretch>
        </p:blipFill>
        <p:spPr bwMode="auto">
          <a:xfrm>
            <a:off x="152400" y="2133600"/>
            <a:ext cx="2971800" cy="65272"/>
          </a:xfrm>
          <a:prstGeom prst="rect">
            <a:avLst/>
          </a:prstGeom>
          <a:noFill/>
        </p:spPr>
      </p:pic>
      <p:sp>
        <p:nvSpPr>
          <p:cNvPr id="14" name="Rectangle 4"/>
          <p:cNvSpPr>
            <a:spLocks noChangeArrowheads="1"/>
          </p:cNvSpPr>
          <p:nvPr/>
        </p:nvSpPr>
        <p:spPr bwMode="auto">
          <a:xfrm>
            <a:off x="152400" y="3770664"/>
            <a:ext cx="2895600" cy="1831271"/>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lnSpc>
                <a:spcPct val="150000"/>
              </a:lnSpc>
              <a:spcBef>
                <a:spcPct val="0"/>
              </a:spcBef>
              <a:spcAft>
                <a:spcPct val="0"/>
              </a:spcAft>
              <a:tabLst>
                <a:tab pos="4951413" algn="r"/>
              </a:tabLst>
            </a:pPr>
            <a:r>
              <a:rPr lang="fa-IR" sz="1400" dirty="0" smtClean="0">
                <a:latin typeface="IranNastaliq" pitchFamily="18" charset="0"/>
                <a:cs typeface="B Nazanin" pitchFamily="2" charset="-78"/>
              </a:rPr>
              <a:t>استراكچر فلزي </a:t>
            </a:r>
            <a:r>
              <a:rPr lang="en-US" sz="1400" dirty="0" smtClean="0">
                <a:latin typeface="Calibri" pitchFamily="34" charset="0"/>
                <a:cs typeface="B Nazanin" pitchFamily="2" charset="-78"/>
              </a:rPr>
              <a:t>Main Building </a:t>
            </a:r>
            <a:r>
              <a:rPr lang="fa-IR" sz="1400" dirty="0" smtClean="0">
                <a:latin typeface="IranNastaliq" pitchFamily="18" charset="0"/>
                <a:cs typeface="B Nazanin" pitchFamily="2" charset="-78"/>
              </a:rPr>
              <a:t>در پروژه ساخت كارخانه توليد فيبر نيمه فشرده</a:t>
            </a:r>
            <a:r>
              <a:rPr lang="en-US" sz="1400" dirty="0" smtClean="0">
                <a:latin typeface="Calibri" pitchFamily="34" charset="0"/>
                <a:cs typeface="B Nazanin" pitchFamily="2" charset="-78"/>
              </a:rPr>
              <a:t>M.D.F</a:t>
            </a:r>
            <a:r>
              <a:rPr lang="fa-IR" sz="1400" dirty="0" smtClean="0">
                <a:latin typeface="IranNastaliq" pitchFamily="18" charset="0"/>
                <a:cs typeface="B Nazanin" pitchFamily="2" charset="-78"/>
              </a:rPr>
              <a:t> در سايت امام خميني(ره)</a:t>
            </a:r>
            <a:endParaRPr lang="en-US" sz="1400" dirty="0" smtClean="0">
              <a:latin typeface="IranNastaliq" pitchFamily="18" charset="0"/>
              <a:cs typeface="B Nazanin" pitchFamily="2" charset="-78"/>
            </a:endParaRPr>
          </a:p>
          <a:p>
            <a:pPr algn="r"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r"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شعيبيه- اهواز</a:t>
            </a:r>
            <a:endParaRPr lang="en-US" sz="1400" dirty="0" smtClean="0">
              <a:latin typeface="IranNastaliq" pitchFamily="18" charset="0"/>
              <a:cs typeface="B Nazanin" pitchFamily="2" charset="-78"/>
            </a:endParaRPr>
          </a:p>
          <a:p>
            <a:pPr lvl="0" algn="r" rtl="1" eaLnBrk="0" fontAlgn="base" hangingPunct="0">
              <a:spcBef>
                <a:spcPct val="0"/>
              </a:spcBef>
              <a:spcAft>
                <a:spcPct val="0"/>
              </a:spcAft>
              <a:tabLst>
                <a:tab pos="4951413" algn="r"/>
              </a:tabLst>
            </a:pP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5" name="Picture 3" descr="BD21328_"/>
          <p:cNvPicPr>
            <a:picLocks noChangeAspect="1" noChangeArrowheads="1"/>
          </p:cNvPicPr>
          <p:nvPr/>
        </p:nvPicPr>
        <p:blipFill>
          <a:blip r:embed="rId2" cstate="print"/>
          <a:srcRect/>
          <a:stretch>
            <a:fillRect/>
          </a:stretch>
        </p:blipFill>
        <p:spPr bwMode="auto">
          <a:xfrm>
            <a:off x="152400" y="4800600"/>
            <a:ext cx="2971800" cy="65272"/>
          </a:xfrm>
          <a:prstGeom prst="rect">
            <a:avLst/>
          </a:prstGeom>
          <a:noFill/>
        </p:spPr>
      </p:pic>
      <p:sp>
        <p:nvSpPr>
          <p:cNvPr id="17" name="Rectangle 4"/>
          <p:cNvSpPr>
            <a:spLocks noChangeArrowheads="1"/>
          </p:cNvSpPr>
          <p:nvPr/>
        </p:nvSpPr>
        <p:spPr bwMode="auto">
          <a:xfrm>
            <a:off x="152400" y="6239218"/>
            <a:ext cx="2895600" cy="1615827"/>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lnSpc>
                <a:spcPct val="150000"/>
              </a:lnSpc>
              <a:spcBef>
                <a:spcPct val="0"/>
              </a:spcBef>
              <a:spcAft>
                <a:spcPct val="0"/>
              </a:spcAft>
              <a:tabLst>
                <a:tab pos="4951413" algn="r"/>
              </a:tabLst>
            </a:pPr>
            <a:r>
              <a:rPr lang="fa-IR" sz="1400" dirty="0" smtClean="0">
                <a:latin typeface="IranNastaliq" pitchFamily="18" charset="0"/>
                <a:cs typeface="B Nazanin" pitchFamily="2" charset="-78"/>
              </a:rPr>
              <a:t>پوشش نماي شمالي ساختمان انبار محصول در پروژه ساخت كارخانه توليد فيبر نيمه فشرده</a:t>
            </a:r>
            <a:r>
              <a:rPr lang="en-US" sz="1400" dirty="0" smtClean="0">
                <a:latin typeface="Calibri" pitchFamily="34" charset="0"/>
                <a:cs typeface="B Nazanin" pitchFamily="2" charset="-78"/>
              </a:rPr>
              <a:t>M.D.F</a:t>
            </a:r>
            <a:r>
              <a:rPr lang="fa-IR" sz="1400" dirty="0" smtClean="0">
                <a:latin typeface="IranNastaliq" pitchFamily="18" charset="0"/>
                <a:cs typeface="B Nazanin" pitchFamily="2" charset="-78"/>
              </a:rPr>
              <a:t> در سايت امام خميني(ره)</a:t>
            </a:r>
            <a:endParaRPr lang="en-US" sz="1400" dirty="0" smtClean="0">
              <a:latin typeface="IranNastaliq" pitchFamily="18" charset="0"/>
              <a:cs typeface="B Nazanin" pitchFamily="2" charset="-78"/>
            </a:endParaRPr>
          </a:p>
          <a:p>
            <a:pPr algn="justLow"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r"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شعيبيه- اهواز</a:t>
            </a:r>
            <a:endParaRPr lang="en-US" sz="1400" dirty="0" smtClean="0">
              <a:latin typeface="IranNastaliq"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8" name="Picture 3" descr="BD21328_"/>
          <p:cNvPicPr>
            <a:picLocks noChangeAspect="1" noChangeArrowheads="1"/>
          </p:cNvPicPr>
          <p:nvPr/>
        </p:nvPicPr>
        <p:blipFill>
          <a:blip r:embed="rId2" cstate="print"/>
          <a:srcRect/>
          <a:stretch>
            <a:fillRect/>
          </a:stretch>
        </p:blipFill>
        <p:spPr bwMode="auto">
          <a:xfrm>
            <a:off x="152400" y="7315200"/>
            <a:ext cx="2971800" cy="65272"/>
          </a:xfrm>
          <a:prstGeom prst="rect">
            <a:avLst/>
          </a:prstGeom>
          <a:noFill/>
        </p:spPr>
      </p:pic>
      <p:pic>
        <p:nvPicPr>
          <p:cNvPr id="23554" name="Picture 2" descr="Untitled-1"/>
          <p:cNvPicPr>
            <a:picLocks noChangeAspect="1" noChangeArrowheads="1"/>
          </p:cNvPicPr>
          <p:nvPr/>
        </p:nvPicPr>
        <p:blipFill>
          <a:blip r:embed="rId3" cstate="print"/>
          <a:srcRect/>
          <a:stretch>
            <a:fillRect/>
          </a:stretch>
        </p:blipFill>
        <p:spPr bwMode="auto">
          <a:xfrm>
            <a:off x="3657600" y="990600"/>
            <a:ext cx="3200400" cy="2027238"/>
          </a:xfrm>
          <a:prstGeom prst="rect">
            <a:avLst/>
          </a:prstGeom>
          <a:ln>
            <a:noFill/>
          </a:ln>
          <a:effectLst>
            <a:outerShdw blurRad="292100" dist="139700" dir="2700000" algn="tl" rotWithShape="0">
              <a:srgbClr val="333333">
                <a:alpha val="65000"/>
              </a:srgbClr>
            </a:outerShdw>
          </a:effectLst>
        </p:spPr>
      </p:pic>
      <p:pic>
        <p:nvPicPr>
          <p:cNvPr id="23555" name="Picture 3" descr="DSC06747"/>
          <p:cNvPicPr>
            <a:picLocks noChangeAspect="1" noChangeArrowheads="1"/>
          </p:cNvPicPr>
          <p:nvPr/>
        </p:nvPicPr>
        <p:blipFill>
          <a:blip r:embed="rId4" cstate="print"/>
          <a:srcRect/>
          <a:stretch>
            <a:fillRect/>
          </a:stretch>
        </p:blipFill>
        <p:spPr bwMode="auto">
          <a:xfrm>
            <a:off x="3657601" y="3581400"/>
            <a:ext cx="3200400" cy="2000250"/>
          </a:xfrm>
          <a:prstGeom prst="rect">
            <a:avLst/>
          </a:prstGeom>
          <a:ln>
            <a:noFill/>
          </a:ln>
          <a:effectLst>
            <a:outerShdw blurRad="292100" dist="139700" dir="2700000" algn="tl" rotWithShape="0">
              <a:srgbClr val="333333">
                <a:alpha val="65000"/>
              </a:srgbClr>
            </a:outerShdw>
          </a:effectLst>
        </p:spPr>
      </p:pic>
      <p:pic>
        <p:nvPicPr>
          <p:cNvPr id="23556" name="Picture 4" descr="P1010001"/>
          <p:cNvPicPr>
            <a:picLocks noChangeAspect="1" noChangeArrowheads="1"/>
          </p:cNvPicPr>
          <p:nvPr/>
        </p:nvPicPr>
        <p:blipFill>
          <a:blip r:embed="rId5" cstate="print"/>
          <a:srcRect/>
          <a:stretch>
            <a:fillRect/>
          </a:stretch>
        </p:blipFill>
        <p:spPr bwMode="auto">
          <a:xfrm>
            <a:off x="3657600" y="6172200"/>
            <a:ext cx="3200400" cy="2108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randomBar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152400" y="973604"/>
            <a:ext cx="2895600" cy="1938992"/>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lnSpc>
                <a:spcPct val="150000"/>
              </a:lnSpc>
              <a:spcBef>
                <a:spcPct val="0"/>
              </a:spcBef>
              <a:spcAft>
                <a:spcPct val="0"/>
              </a:spcAft>
              <a:tabLst>
                <a:tab pos="4951413" algn="r"/>
              </a:tabLst>
            </a:pPr>
            <a:r>
              <a:rPr lang="fa-IR" sz="1400" dirty="0" smtClean="0">
                <a:latin typeface="IranNastaliq" pitchFamily="18" charset="0"/>
                <a:cs typeface="B Nazanin" pitchFamily="2" charset="-78"/>
              </a:rPr>
              <a:t>احداث ستونها و ديوار ها جهت نصب </a:t>
            </a:r>
            <a:r>
              <a:rPr lang="en-US" sz="1400" dirty="0" smtClean="0">
                <a:latin typeface="Calibri" pitchFamily="34" charset="0"/>
                <a:cs typeface="B Nazanin" pitchFamily="2" charset="-78"/>
              </a:rPr>
              <a:t>Pipe</a:t>
            </a:r>
            <a:r>
              <a:rPr lang="en-US" sz="1400" dirty="0" smtClean="0">
                <a:latin typeface="IranNastaliq" pitchFamily="18" charset="0"/>
                <a:cs typeface="B Nazanin" pitchFamily="2" charset="-78"/>
              </a:rPr>
              <a:t> </a:t>
            </a:r>
            <a:r>
              <a:rPr lang="en-US" sz="1400" dirty="0" smtClean="0">
                <a:latin typeface="Calibri" pitchFamily="34" charset="0"/>
                <a:cs typeface="B Nazanin" pitchFamily="2" charset="-78"/>
              </a:rPr>
              <a:t>Rack</a:t>
            </a:r>
            <a:r>
              <a:rPr lang="fa-IR" sz="1400" dirty="0" smtClean="0">
                <a:latin typeface="IranNastaliq" pitchFamily="18" charset="0"/>
                <a:cs typeface="B Nazanin" pitchFamily="2" charset="-78"/>
              </a:rPr>
              <a:t> و تجهيزات مکانيکي انبار نگهداري باگاس در پروژه ساخت كارخانه توليد فيبر نيمه فشرده</a:t>
            </a:r>
            <a:r>
              <a:rPr lang="en-US" sz="1400" dirty="0" smtClean="0">
                <a:latin typeface="Calibri" pitchFamily="34" charset="0"/>
                <a:cs typeface="B Nazanin" pitchFamily="2" charset="-78"/>
              </a:rPr>
              <a:t>M.D.F</a:t>
            </a:r>
            <a:r>
              <a:rPr lang="fa-IR" sz="1400" dirty="0" smtClean="0">
                <a:latin typeface="IranNastaliq" pitchFamily="18" charset="0"/>
                <a:cs typeface="B Nazanin" pitchFamily="2" charset="-78"/>
              </a:rPr>
              <a:t> در سايت امام خميني(ره)</a:t>
            </a:r>
          </a:p>
          <a:p>
            <a:pPr algn="r"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r"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شعيبيه- اهواز</a:t>
            </a:r>
            <a:endParaRPr lang="en-US" sz="1400" dirty="0" smtClean="0">
              <a:latin typeface="IranNastaliq"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0" name="Picture 3" descr="BD21328_"/>
          <p:cNvPicPr>
            <a:picLocks noChangeAspect="1" noChangeArrowheads="1"/>
          </p:cNvPicPr>
          <p:nvPr/>
        </p:nvPicPr>
        <p:blipFill>
          <a:blip r:embed="rId2" cstate="print"/>
          <a:srcRect/>
          <a:stretch>
            <a:fillRect/>
          </a:stretch>
        </p:blipFill>
        <p:spPr bwMode="auto">
          <a:xfrm>
            <a:off x="152400" y="2362200"/>
            <a:ext cx="2971800" cy="65272"/>
          </a:xfrm>
          <a:prstGeom prst="rect">
            <a:avLst/>
          </a:prstGeom>
          <a:noFill/>
        </p:spPr>
      </p:pic>
      <p:sp>
        <p:nvSpPr>
          <p:cNvPr id="14" name="Rectangle 4"/>
          <p:cNvSpPr>
            <a:spLocks noChangeArrowheads="1"/>
          </p:cNvSpPr>
          <p:nvPr/>
        </p:nvSpPr>
        <p:spPr bwMode="auto">
          <a:xfrm>
            <a:off x="152400" y="3538841"/>
            <a:ext cx="2895600" cy="2154436"/>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lnSpc>
                <a:spcPct val="150000"/>
              </a:lnSpc>
              <a:spcBef>
                <a:spcPct val="0"/>
              </a:spcBef>
              <a:spcAft>
                <a:spcPct val="0"/>
              </a:spcAft>
              <a:tabLst>
                <a:tab pos="4951413" algn="r"/>
              </a:tabLst>
            </a:pPr>
            <a:r>
              <a:rPr lang="fa-IR" sz="1400" dirty="0" smtClean="0">
                <a:latin typeface="IranNastaliq" pitchFamily="18" charset="0"/>
                <a:cs typeface="B Nazanin" pitchFamily="2" charset="-78"/>
              </a:rPr>
              <a:t>احداث ستونها و ديوار ها جهت نصب </a:t>
            </a:r>
            <a:r>
              <a:rPr lang="en-US" sz="1400" dirty="0" smtClean="0">
                <a:latin typeface="Calibri" pitchFamily="34" charset="0"/>
                <a:cs typeface="B Nazanin" pitchFamily="2" charset="-78"/>
              </a:rPr>
              <a:t>Pipe</a:t>
            </a:r>
            <a:r>
              <a:rPr lang="en-US" sz="1400" dirty="0" smtClean="0">
                <a:latin typeface="IranNastaliq" pitchFamily="18" charset="0"/>
                <a:cs typeface="B Nazanin" pitchFamily="2" charset="-78"/>
              </a:rPr>
              <a:t> </a:t>
            </a:r>
            <a:r>
              <a:rPr lang="en-US" sz="1400" dirty="0" smtClean="0">
                <a:latin typeface="Calibri" pitchFamily="34" charset="0"/>
                <a:cs typeface="B Nazanin" pitchFamily="2" charset="-78"/>
              </a:rPr>
              <a:t>Rack</a:t>
            </a:r>
            <a:r>
              <a:rPr lang="fa-IR" sz="1400" dirty="0" smtClean="0">
                <a:latin typeface="IranNastaliq" pitchFamily="18" charset="0"/>
                <a:cs typeface="B Nazanin" pitchFamily="2" charset="-78"/>
              </a:rPr>
              <a:t> و تجهيزات مکانيکي انبار نگهداري باگاس در پروژه ساخت كارخانه توليد فيبر نيمه فشرده</a:t>
            </a:r>
            <a:r>
              <a:rPr lang="en-US" sz="1400" dirty="0" smtClean="0">
                <a:latin typeface="Calibri" pitchFamily="34" charset="0"/>
                <a:cs typeface="B Nazanin" pitchFamily="2" charset="-78"/>
              </a:rPr>
              <a:t>M.D.F</a:t>
            </a:r>
            <a:r>
              <a:rPr lang="fa-IR" sz="1400" dirty="0" smtClean="0">
                <a:latin typeface="IranNastaliq" pitchFamily="18" charset="0"/>
                <a:cs typeface="B Nazanin" pitchFamily="2" charset="-78"/>
              </a:rPr>
              <a:t> در سايت امام خميني(ره)</a:t>
            </a:r>
            <a:endParaRPr lang="en-US" sz="1400" dirty="0" smtClean="0">
              <a:latin typeface="IranNastaliq" pitchFamily="18" charset="0"/>
              <a:cs typeface="B Nazanin" pitchFamily="2" charset="-78"/>
            </a:endParaRPr>
          </a:p>
          <a:p>
            <a:pPr algn="r"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r"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شعيبيه- اهواز</a:t>
            </a:r>
            <a:endParaRPr lang="en-US" sz="1400" dirty="0" smtClean="0">
              <a:latin typeface="IranNastaliq" pitchFamily="18" charset="0"/>
              <a:cs typeface="B Nazanin" pitchFamily="2" charset="-78"/>
            </a:endParaRPr>
          </a:p>
          <a:p>
            <a:pPr lvl="0" algn="r" rtl="1" eaLnBrk="0" fontAlgn="base" hangingPunct="0">
              <a:spcBef>
                <a:spcPct val="0"/>
              </a:spcBef>
              <a:spcAft>
                <a:spcPct val="0"/>
              </a:spcAft>
              <a:tabLst>
                <a:tab pos="4951413" algn="r"/>
              </a:tabLst>
            </a:pP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5" name="Picture 3" descr="BD21328_"/>
          <p:cNvPicPr>
            <a:picLocks noChangeAspect="1" noChangeArrowheads="1"/>
          </p:cNvPicPr>
          <p:nvPr/>
        </p:nvPicPr>
        <p:blipFill>
          <a:blip r:embed="rId2" cstate="print"/>
          <a:srcRect/>
          <a:stretch>
            <a:fillRect/>
          </a:stretch>
        </p:blipFill>
        <p:spPr bwMode="auto">
          <a:xfrm>
            <a:off x="152400" y="4953000"/>
            <a:ext cx="2971800" cy="65272"/>
          </a:xfrm>
          <a:prstGeom prst="rect">
            <a:avLst/>
          </a:prstGeom>
          <a:noFill/>
        </p:spPr>
      </p:pic>
      <p:sp>
        <p:nvSpPr>
          <p:cNvPr id="17" name="Rectangle 4"/>
          <p:cNvSpPr>
            <a:spLocks noChangeArrowheads="1"/>
          </p:cNvSpPr>
          <p:nvPr/>
        </p:nvSpPr>
        <p:spPr bwMode="auto">
          <a:xfrm>
            <a:off x="152400" y="6096000"/>
            <a:ext cx="2895600" cy="1615827"/>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lnSpc>
                <a:spcPct val="150000"/>
              </a:lnSpc>
              <a:spcBef>
                <a:spcPct val="0"/>
              </a:spcBef>
              <a:spcAft>
                <a:spcPct val="0"/>
              </a:spcAft>
              <a:tabLst>
                <a:tab pos="4951413" algn="r"/>
              </a:tabLst>
            </a:pPr>
            <a:r>
              <a:rPr lang="fa-IR" sz="1400" dirty="0" smtClean="0">
                <a:latin typeface="IranNastaliq" pitchFamily="18" charset="0"/>
                <a:cs typeface="B Nazanin" pitchFamily="2" charset="-78"/>
              </a:rPr>
              <a:t>عمليات اجرايي سازه كلاريفاير در واحد تصفيه خانه پروژه ساخت كارخانه توليد فيبر نيمه فشرده</a:t>
            </a:r>
            <a:r>
              <a:rPr lang="en-US" sz="1400" dirty="0" smtClean="0">
                <a:latin typeface="Calibri" pitchFamily="34" charset="0"/>
                <a:cs typeface="B Nazanin" pitchFamily="2" charset="-78"/>
              </a:rPr>
              <a:t>M.D.F</a:t>
            </a:r>
            <a:r>
              <a:rPr lang="fa-IR" sz="1400" dirty="0" smtClean="0">
                <a:latin typeface="IranNastaliq" pitchFamily="18" charset="0"/>
                <a:cs typeface="B Nazanin" pitchFamily="2" charset="-78"/>
              </a:rPr>
              <a:t> در سايت امام خميني(ره)</a:t>
            </a:r>
            <a:endParaRPr lang="en-US" sz="1400" dirty="0" smtClean="0">
              <a:latin typeface="IranNastaliq" pitchFamily="18" charset="0"/>
              <a:cs typeface="B Nazanin" pitchFamily="2" charset="-78"/>
            </a:endParaRPr>
          </a:p>
          <a:p>
            <a:pPr algn="justLow"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r"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شعيبيه- اهواز</a:t>
            </a:r>
            <a:endParaRPr lang="en-US" sz="1400" dirty="0" smtClean="0">
              <a:latin typeface="IranNastaliq"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8" name="Picture 3" descr="BD21328_"/>
          <p:cNvPicPr>
            <a:picLocks noChangeAspect="1" noChangeArrowheads="1"/>
          </p:cNvPicPr>
          <p:nvPr/>
        </p:nvPicPr>
        <p:blipFill>
          <a:blip r:embed="rId2" cstate="print"/>
          <a:srcRect/>
          <a:stretch>
            <a:fillRect/>
          </a:stretch>
        </p:blipFill>
        <p:spPr bwMode="auto">
          <a:xfrm>
            <a:off x="152400" y="7162800"/>
            <a:ext cx="2971800" cy="65272"/>
          </a:xfrm>
          <a:prstGeom prst="rect">
            <a:avLst/>
          </a:prstGeom>
          <a:noFill/>
        </p:spPr>
      </p:pic>
      <p:pic>
        <p:nvPicPr>
          <p:cNvPr id="24578" name="Picture 2" descr="Picture 179"/>
          <p:cNvPicPr>
            <a:picLocks noChangeAspect="1" noChangeArrowheads="1"/>
          </p:cNvPicPr>
          <p:nvPr/>
        </p:nvPicPr>
        <p:blipFill>
          <a:blip r:embed="rId3" cstate="print"/>
          <a:srcRect/>
          <a:stretch>
            <a:fillRect/>
          </a:stretch>
        </p:blipFill>
        <p:spPr bwMode="auto">
          <a:xfrm>
            <a:off x="3657599" y="990600"/>
            <a:ext cx="3200401" cy="1990725"/>
          </a:xfrm>
          <a:prstGeom prst="rect">
            <a:avLst/>
          </a:prstGeom>
          <a:ln>
            <a:noFill/>
          </a:ln>
          <a:effectLst>
            <a:outerShdw blurRad="292100" dist="139700" dir="2700000" algn="tl" rotWithShape="0">
              <a:srgbClr val="333333">
                <a:alpha val="65000"/>
              </a:srgbClr>
            </a:outerShdw>
          </a:effectLst>
        </p:spPr>
      </p:pic>
      <p:pic>
        <p:nvPicPr>
          <p:cNvPr id="24579" name="Picture 3" descr="Picture 174"/>
          <p:cNvPicPr>
            <a:picLocks noChangeAspect="1" noChangeArrowheads="1"/>
          </p:cNvPicPr>
          <p:nvPr/>
        </p:nvPicPr>
        <p:blipFill>
          <a:blip r:embed="rId4" cstate="print"/>
          <a:srcRect/>
          <a:stretch>
            <a:fillRect/>
          </a:stretch>
        </p:blipFill>
        <p:spPr bwMode="auto">
          <a:xfrm>
            <a:off x="3657600" y="3581400"/>
            <a:ext cx="3200400" cy="1990725"/>
          </a:xfrm>
          <a:prstGeom prst="rect">
            <a:avLst/>
          </a:prstGeom>
          <a:ln>
            <a:noFill/>
          </a:ln>
          <a:effectLst>
            <a:outerShdw blurRad="292100" dist="139700" dir="2700000" algn="tl" rotWithShape="0">
              <a:srgbClr val="333333">
                <a:alpha val="65000"/>
              </a:srgbClr>
            </a:outerShdw>
          </a:effectLst>
        </p:spPr>
      </p:pic>
      <p:pic>
        <p:nvPicPr>
          <p:cNvPr id="24580" name="Picture 4" descr="DSC06757"/>
          <p:cNvPicPr>
            <a:picLocks noChangeAspect="1" noChangeArrowheads="1"/>
          </p:cNvPicPr>
          <p:nvPr/>
        </p:nvPicPr>
        <p:blipFill>
          <a:blip r:embed="rId5" cstate="print"/>
          <a:srcRect/>
          <a:stretch>
            <a:fillRect/>
          </a:stretch>
        </p:blipFill>
        <p:spPr bwMode="auto">
          <a:xfrm>
            <a:off x="3657601" y="6172200"/>
            <a:ext cx="3200400" cy="2108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randomBar dir="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152400" y="1100309"/>
            <a:ext cx="2895600" cy="1615827"/>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lnSpc>
                <a:spcPct val="150000"/>
              </a:lnSpc>
              <a:spcBef>
                <a:spcPct val="0"/>
              </a:spcBef>
              <a:spcAft>
                <a:spcPct val="0"/>
              </a:spcAft>
              <a:tabLst>
                <a:tab pos="4951413" algn="r"/>
              </a:tabLst>
            </a:pPr>
            <a:r>
              <a:rPr lang="fa-IR" sz="1400" dirty="0" smtClean="0">
                <a:latin typeface="IranNastaliq" pitchFamily="18" charset="0"/>
                <a:cs typeface="B Nazanin" pitchFamily="2" charset="-78"/>
              </a:rPr>
              <a:t>نصب </a:t>
            </a:r>
            <a:r>
              <a:rPr lang="en-US" sz="1400" dirty="0" err="1" smtClean="0">
                <a:latin typeface="Calibri" pitchFamily="34" charset="0"/>
                <a:cs typeface="B Nazanin" pitchFamily="2" charset="-78"/>
              </a:rPr>
              <a:t>Geotextile</a:t>
            </a:r>
            <a:r>
              <a:rPr lang="fa-IR" sz="1400" dirty="0" smtClean="0">
                <a:latin typeface="IranNastaliq" pitchFamily="18" charset="0"/>
                <a:cs typeface="B Nazanin" pitchFamily="2" charset="-78"/>
              </a:rPr>
              <a:t> و اجراي پوشش روي لوله </a:t>
            </a:r>
            <a:r>
              <a:rPr lang="en-US" sz="1400" dirty="0" smtClean="0">
                <a:latin typeface="IranNastaliq" pitchFamily="18" charset="0"/>
                <a:cs typeface="B Nazanin" pitchFamily="2" charset="-78"/>
              </a:rPr>
              <a:t>"</a:t>
            </a:r>
            <a:r>
              <a:rPr lang="fa-IR" sz="1400" dirty="0" smtClean="0">
                <a:latin typeface="IranNastaliq" pitchFamily="18" charset="0"/>
                <a:cs typeface="B Nazanin" pitchFamily="2" charset="-78"/>
              </a:rPr>
              <a:t>36 پروژه گاز رساني اهواز – خرمشهر - آبادان در محدوده منطقه باتلاقي جهت جلوگيري از شناوري لوله</a:t>
            </a:r>
            <a:endParaRPr lang="en-US" sz="1400" dirty="0" smtClean="0">
              <a:latin typeface="IranNastaliq" pitchFamily="18" charset="0"/>
              <a:cs typeface="B Nazanin" pitchFamily="2" charset="-78"/>
            </a:endParaRPr>
          </a:p>
          <a:p>
            <a:pPr algn="justLow"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r"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خوزستان</a:t>
            </a:r>
            <a:endParaRPr lang="en-US" sz="1400" dirty="0" smtClean="0">
              <a:latin typeface="IranNastaliq"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0" name="Picture 3" descr="BD21328_"/>
          <p:cNvPicPr>
            <a:picLocks noChangeAspect="1" noChangeArrowheads="1"/>
          </p:cNvPicPr>
          <p:nvPr/>
        </p:nvPicPr>
        <p:blipFill>
          <a:blip r:embed="rId2" cstate="print"/>
          <a:srcRect/>
          <a:stretch>
            <a:fillRect/>
          </a:stretch>
        </p:blipFill>
        <p:spPr bwMode="auto">
          <a:xfrm>
            <a:off x="152400" y="2133600"/>
            <a:ext cx="2971800" cy="65272"/>
          </a:xfrm>
          <a:prstGeom prst="rect">
            <a:avLst/>
          </a:prstGeom>
          <a:noFill/>
        </p:spPr>
      </p:pic>
      <p:sp>
        <p:nvSpPr>
          <p:cNvPr id="14" name="Rectangle 4"/>
          <p:cNvSpPr>
            <a:spLocks noChangeArrowheads="1"/>
          </p:cNvSpPr>
          <p:nvPr/>
        </p:nvSpPr>
        <p:spPr bwMode="auto">
          <a:xfrm>
            <a:off x="152400" y="3924367"/>
            <a:ext cx="2895600" cy="150810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lnSpc>
                <a:spcPct val="150000"/>
              </a:lnSpc>
              <a:spcBef>
                <a:spcPct val="0"/>
              </a:spcBef>
              <a:spcAft>
                <a:spcPct val="0"/>
              </a:spcAft>
              <a:tabLst>
                <a:tab pos="4951413" algn="r"/>
              </a:tabLst>
            </a:pPr>
            <a:r>
              <a:rPr lang="fa-IR" sz="1400" dirty="0" smtClean="0">
                <a:latin typeface="IranNastaliq" pitchFamily="18" charset="0"/>
                <a:cs typeface="B Nazanin" pitchFamily="2" charset="-78"/>
              </a:rPr>
              <a:t>عمليات لوله گذاري در پروژه گاز رساني اهواز خرمشهر- آبادان</a:t>
            </a:r>
          </a:p>
          <a:p>
            <a:pPr algn="r"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r"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خوزستان</a:t>
            </a:r>
            <a:endParaRPr lang="en-US" sz="1400" dirty="0" smtClean="0">
              <a:latin typeface="IranNastaliq" pitchFamily="18" charset="0"/>
              <a:cs typeface="B Nazanin" pitchFamily="2" charset="-78"/>
            </a:endParaRPr>
          </a:p>
          <a:p>
            <a:pPr lvl="0" algn="r" rtl="1" eaLnBrk="0" fontAlgn="base" hangingPunct="0">
              <a:spcBef>
                <a:spcPct val="0"/>
              </a:spcBef>
              <a:spcAft>
                <a:spcPct val="0"/>
              </a:spcAft>
              <a:tabLst>
                <a:tab pos="4951413" algn="r"/>
              </a:tabLst>
            </a:pP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5" name="Picture 3" descr="BD21328_"/>
          <p:cNvPicPr>
            <a:picLocks noChangeAspect="1" noChangeArrowheads="1"/>
          </p:cNvPicPr>
          <p:nvPr/>
        </p:nvPicPr>
        <p:blipFill>
          <a:blip r:embed="rId2" cstate="print"/>
          <a:srcRect/>
          <a:stretch>
            <a:fillRect/>
          </a:stretch>
        </p:blipFill>
        <p:spPr bwMode="auto">
          <a:xfrm>
            <a:off x="152400" y="4648200"/>
            <a:ext cx="2971800" cy="65272"/>
          </a:xfrm>
          <a:prstGeom prst="rect">
            <a:avLst/>
          </a:prstGeom>
          <a:noFill/>
        </p:spPr>
      </p:pic>
      <p:sp>
        <p:nvSpPr>
          <p:cNvPr id="17" name="Rectangle 4"/>
          <p:cNvSpPr>
            <a:spLocks noChangeArrowheads="1"/>
          </p:cNvSpPr>
          <p:nvPr/>
        </p:nvSpPr>
        <p:spPr bwMode="auto">
          <a:xfrm>
            <a:off x="152400" y="6428646"/>
            <a:ext cx="2895600" cy="1292662"/>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lnSpc>
                <a:spcPct val="150000"/>
              </a:lnSpc>
              <a:spcBef>
                <a:spcPct val="0"/>
              </a:spcBef>
              <a:spcAft>
                <a:spcPct val="0"/>
              </a:spcAft>
              <a:tabLst>
                <a:tab pos="4951413" algn="r"/>
              </a:tabLst>
            </a:pPr>
            <a:r>
              <a:rPr lang="fa-IR" sz="1400" dirty="0" smtClean="0">
                <a:latin typeface="IranNastaliq" pitchFamily="18" charset="0"/>
                <a:cs typeface="B Nazanin" pitchFamily="2" charset="-78"/>
              </a:rPr>
              <a:t>عمليات لوله گذاري در پروژه گاز رساني اهواز خرمشهر- آبادان</a:t>
            </a:r>
          </a:p>
          <a:p>
            <a:pPr algn="justLow"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r"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خوزستان</a:t>
            </a:r>
            <a:endParaRPr lang="en-US" sz="1400" dirty="0" smtClean="0">
              <a:latin typeface="IranNastaliq"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8" name="Picture 3" descr="BD21328_"/>
          <p:cNvPicPr>
            <a:picLocks noChangeAspect="1" noChangeArrowheads="1"/>
          </p:cNvPicPr>
          <p:nvPr/>
        </p:nvPicPr>
        <p:blipFill>
          <a:blip r:embed="rId2" cstate="print"/>
          <a:srcRect/>
          <a:stretch>
            <a:fillRect/>
          </a:stretch>
        </p:blipFill>
        <p:spPr bwMode="auto">
          <a:xfrm>
            <a:off x="152400" y="7162800"/>
            <a:ext cx="2971800" cy="65272"/>
          </a:xfrm>
          <a:prstGeom prst="rect">
            <a:avLst/>
          </a:prstGeom>
          <a:noFill/>
        </p:spPr>
      </p:pic>
      <p:pic>
        <p:nvPicPr>
          <p:cNvPr id="25602" name="Picture 2" descr="aa1"/>
          <p:cNvPicPr>
            <a:picLocks noChangeAspect="1" noChangeArrowheads="1"/>
          </p:cNvPicPr>
          <p:nvPr/>
        </p:nvPicPr>
        <p:blipFill>
          <a:blip r:embed="rId3" cstate="print"/>
          <a:srcRect/>
          <a:stretch>
            <a:fillRect/>
          </a:stretch>
        </p:blipFill>
        <p:spPr bwMode="auto">
          <a:xfrm>
            <a:off x="3657600" y="990600"/>
            <a:ext cx="3200400" cy="1981200"/>
          </a:xfrm>
          <a:prstGeom prst="rect">
            <a:avLst/>
          </a:prstGeom>
          <a:ln>
            <a:noFill/>
          </a:ln>
          <a:effectLst>
            <a:outerShdw blurRad="292100" dist="139700" dir="2700000" algn="tl" rotWithShape="0">
              <a:srgbClr val="333333">
                <a:alpha val="65000"/>
              </a:srgbClr>
            </a:outerShdw>
          </a:effectLst>
        </p:spPr>
      </p:pic>
      <p:pic>
        <p:nvPicPr>
          <p:cNvPr id="25603" name="Picture 3" descr="000_1656"/>
          <p:cNvPicPr>
            <a:picLocks noChangeAspect="1" noChangeArrowheads="1"/>
          </p:cNvPicPr>
          <p:nvPr/>
        </p:nvPicPr>
        <p:blipFill>
          <a:blip r:embed="rId4" cstate="print"/>
          <a:srcRect/>
          <a:stretch>
            <a:fillRect/>
          </a:stretch>
        </p:blipFill>
        <p:spPr bwMode="auto">
          <a:xfrm>
            <a:off x="3657601" y="3581400"/>
            <a:ext cx="3200400" cy="1981200"/>
          </a:xfrm>
          <a:prstGeom prst="rect">
            <a:avLst/>
          </a:prstGeom>
          <a:ln>
            <a:noFill/>
          </a:ln>
          <a:effectLst>
            <a:outerShdw blurRad="292100" dist="139700" dir="2700000" algn="tl" rotWithShape="0">
              <a:srgbClr val="333333">
                <a:alpha val="65000"/>
              </a:srgbClr>
            </a:outerShdw>
          </a:effectLst>
        </p:spPr>
      </p:pic>
      <p:pic>
        <p:nvPicPr>
          <p:cNvPr id="25604" name="Picture 4" descr="000_1647"/>
          <p:cNvPicPr>
            <a:picLocks noChangeAspect="1" noChangeArrowheads="1"/>
          </p:cNvPicPr>
          <p:nvPr/>
        </p:nvPicPr>
        <p:blipFill>
          <a:blip r:embed="rId5" cstate="print"/>
          <a:srcRect/>
          <a:stretch>
            <a:fillRect/>
          </a:stretch>
        </p:blipFill>
        <p:spPr bwMode="auto">
          <a:xfrm>
            <a:off x="3657601" y="6172200"/>
            <a:ext cx="3200400" cy="2133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randomBar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152400" y="1371600"/>
            <a:ext cx="2895600" cy="1292662"/>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lnSpc>
                <a:spcPct val="150000"/>
              </a:lnSpc>
              <a:spcBef>
                <a:spcPct val="0"/>
              </a:spcBef>
              <a:spcAft>
                <a:spcPct val="0"/>
              </a:spcAft>
              <a:tabLst>
                <a:tab pos="4951413" algn="r"/>
              </a:tabLst>
            </a:pPr>
            <a:r>
              <a:rPr lang="fa-IR" sz="1400" dirty="0" smtClean="0">
                <a:latin typeface="IranNastaliq" pitchFamily="18" charset="0"/>
                <a:cs typeface="B Nazanin" pitchFamily="2" charset="-78"/>
              </a:rPr>
              <a:t>كانال كني توسط ترنچر در پروژه گاز رساني اهواز – خرمشهر - آبادان </a:t>
            </a:r>
            <a:endParaRPr lang="en-US" sz="1400" dirty="0" smtClean="0">
              <a:latin typeface="IranNastaliq" pitchFamily="18" charset="0"/>
              <a:cs typeface="B Nazanin" pitchFamily="2" charset="-78"/>
            </a:endParaRPr>
          </a:p>
          <a:p>
            <a:pPr algn="justLow"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r"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خوزستان</a:t>
            </a:r>
            <a:endParaRPr lang="en-US" sz="1400" dirty="0" smtClean="0">
              <a:latin typeface="IranNastaliq"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0" name="Picture 3" descr="BD21328_"/>
          <p:cNvPicPr>
            <a:picLocks noChangeAspect="1" noChangeArrowheads="1"/>
          </p:cNvPicPr>
          <p:nvPr/>
        </p:nvPicPr>
        <p:blipFill>
          <a:blip r:embed="rId2" cstate="print"/>
          <a:srcRect/>
          <a:stretch>
            <a:fillRect/>
          </a:stretch>
        </p:blipFill>
        <p:spPr bwMode="auto">
          <a:xfrm>
            <a:off x="152400" y="2133600"/>
            <a:ext cx="2971800" cy="65272"/>
          </a:xfrm>
          <a:prstGeom prst="rect">
            <a:avLst/>
          </a:prstGeom>
          <a:noFill/>
        </p:spPr>
      </p:pic>
      <p:sp>
        <p:nvSpPr>
          <p:cNvPr id="14" name="Rectangle 4"/>
          <p:cNvSpPr>
            <a:spLocks noChangeArrowheads="1"/>
          </p:cNvSpPr>
          <p:nvPr/>
        </p:nvSpPr>
        <p:spPr bwMode="auto">
          <a:xfrm>
            <a:off x="152400" y="3505200"/>
            <a:ext cx="2895600" cy="2477601"/>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lnSpc>
                <a:spcPct val="150000"/>
              </a:lnSpc>
              <a:spcBef>
                <a:spcPct val="0"/>
              </a:spcBef>
              <a:spcAft>
                <a:spcPct val="0"/>
              </a:spcAft>
              <a:tabLst>
                <a:tab pos="4951413" algn="r"/>
              </a:tabLst>
            </a:pPr>
            <a:r>
              <a:rPr lang="fa-IR" sz="1400" dirty="0" smtClean="0">
                <a:latin typeface="IranNastaliq" pitchFamily="18" charset="0"/>
                <a:cs typeface="B Nazanin" pitchFamily="2" charset="-78"/>
              </a:rPr>
              <a:t>حفاري اوليه جهت عبور خط لوله گاز </a:t>
            </a:r>
            <a:r>
              <a:rPr lang="en-US" sz="1400" dirty="0" smtClean="0">
                <a:latin typeface="IranNastaliq" pitchFamily="18" charset="0"/>
                <a:cs typeface="B Nazanin" pitchFamily="2" charset="-78"/>
              </a:rPr>
              <a:t>"</a:t>
            </a:r>
            <a:r>
              <a:rPr lang="fa-IR" sz="1400" dirty="0" smtClean="0">
                <a:latin typeface="IranNastaliq" pitchFamily="18" charset="0"/>
                <a:cs typeface="B Nazanin" pitchFamily="2" charset="-78"/>
              </a:rPr>
              <a:t>16 از زير رودخانه كارون به طول 500 متر به روش </a:t>
            </a:r>
            <a:r>
              <a:rPr lang="en-US" sz="1400" dirty="0" smtClean="0">
                <a:latin typeface="Calibri" pitchFamily="34" charset="0"/>
                <a:cs typeface="B Nazanin" pitchFamily="2" charset="-78"/>
              </a:rPr>
              <a:t>H.D.D </a:t>
            </a:r>
            <a:r>
              <a:rPr lang="en-US" sz="1400" dirty="0" smtClean="0">
                <a:latin typeface="IranNastaliq" pitchFamily="18" charset="0"/>
                <a:cs typeface="B Nazanin" pitchFamily="2" charset="-78"/>
              </a:rPr>
              <a:t>(</a:t>
            </a:r>
            <a:r>
              <a:rPr lang="en-US" sz="1400" dirty="0" smtClean="0">
                <a:latin typeface="Calibri" pitchFamily="34" charset="0"/>
                <a:cs typeface="B Nazanin" pitchFamily="2" charset="-78"/>
              </a:rPr>
              <a:t>Horizontal Directional</a:t>
            </a:r>
            <a:r>
              <a:rPr lang="en-US" sz="1400" dirty="0" smtClean="0">
                <a:latin typeface="IranNastaliq" pitchFamily="18" charset="0"/>
                <a:cs typeface="B Nazanin" pitchFamily="2" charset="-78"/>
              </a:rPr>
              <a:t> </a:t>
            </a:r>
            <a:r>
              <a:rPr lang="en-US" sz="1400" dirty="0" smtClean="0">
                <a:latin typeface="Calibri" pitchFamily="34" charset="0"/>
                <a:cs typeface="B Nazanin" pitchFamily="2" charset="-78"/>
              </a:rPr>
              <a:t>Drilling</a:t>
            </a:r>
            <a:r>
              <a:rPr lang="en-US" sz="1400" dirty="0" smtClean="0">
                <a:latin typeface="IranNastaliq" pitchFamily="18" charset="0"/>
                <a:cs typeface="B Nazanin" pitchFamily="2" charset="-78"/>
              </a:rPr>
              <a:t>)</a:t>
            </a:r>
            <a:r>
              <a:rPr lang="fa-IR" sz="1400" dirty="0" smtClean="0">
                <a:latin typeface="IranNastaliq" pitchFamily="18" charset="0"/>
                <a:cs typeface="B Nazanin" pitchFamily="2" charset="-78"/>
              </a:rPr>
              <a:t> در قالب پروژه احداث خط لوله انتقال گاز اهواز- خرمشهر- آبادان</a:t>
            </a:r>
            <a:endParaRPr lang="en-US" sz="1400" dirty="0" smtClean="0">
              <a:latin typeface="IranNastaliq" pitchFamily="18" charset="0"/>
              <a:cs typeface="B Nazanin" pitchFamily="2" charset="-78"/>
            </a:endParaRPr>
          </a:p>
          <a:p>
            <a:pPr algn="r"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r"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خوزستان</a:t>
            </a:r>
            <a:endParaRPr lang="en-US" sz="1400" dirty="0" smtClean="0">
              <a:latin typeface="IranNastaliq" pitchFamily="18" charset="0"/>
              <a:cs typeface="B Nazanin" pitchFamily="2" charset="-78"/>
            </a:endParaRPr>
          </a:p>
          <a:p>
            <a:pPr lvl="0" algn="r" rtl="1" eaLnBrk="0" fontAlgn="base" hangingPunct="0">
              <a:spcBef>
                <a:spcPct val="0"/>
              </a:spcBef>
              <a:spcAft>
                <a:spcPct val="0"/>
              </a:spcAft>
              <a:tabLst>
                <a:tab pos="4951413" algn="r"/>
              </a:tabLst>
            </a:pP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5" name="Picture 3" descr="BD21328_"/>
          <p:cNvPicPr>
            <a:picLocks noChangeAspect="1" noChangeArrowheads="1"/>
          </p:cNvPicPr>
          <p:nvPr/>
        </p:nvPicPr>
        <p:blipFill>
          <a:blip r:embed="rId2" cstate="print"/>
          <a:srcRect/>
          <a:stretch>
            <a:fillRect/>
          </a:stretch>
        </p:blipFill>
        <p:spPr bwMode="auto">
          <a:xfrm>
            <a:off x="152400" y="5181600"/>
            <a:ext cx="2971800" cy="65272"/>
          </a:xfrm>
          <a:prstGeom prst="rect">
            <a:avLst/>
          </a:prstGeom>
          <a:noFill/>
        </p:spPr>
      </p:pic>
      <p:sp>
        <p:nvSpPr>
          <p:cNvPr id="17" name="Rectangle 4"/>
          <p:cNvSpPr>
            <a:spLocks noChangeArrowheads="1"/>
          </p:cNvSpPr>
          <p:nvPr/>
        </p:nvSpPr>
        <p:spPr bwMode="auto">
          <a:xfrm>
            <a:off x="152400" y="6438900"/>
            <a:ext cx="2895600" cy="1292662"/>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lnSpc>
                <a:spcPct val="150000"/>
              </a:lnSpc>
              <a:spcBef>
                <a:spcPct val="0"/>
              </a:spcBef>
              <a:spcAft>
                <a:spcPct val="0"/>
              </a:spcAft>
              <a:tabLst>
                <a:tab pos="4951413" algn="r"/>
              </a:tabLst>
            </a:pPr>
            <a:r>
              <a:rPr lang="fa-IR" sz="1400" dirty="0" smtClean="0">
                <a:latin typeface="IranNastaliq" pitchFamily="18" charset="0"/>
                <a:cs typeface="B Nazanin" pitchFamily="2" charset="-78"/>
              </a:rPr>
              <a:t>نمايي از نصب قطعه گشاد كننده جهت افزايش قطر مسير حفاري اوليه</a:t>
            </a:r>
            <a:endParaRPr lang="en-US" sz="1400" dirty="0" smtClean="0">
              <a:latin typeface="IranNastaliq" pitchFamily="18" charset="0"/>
              <a:cs typeface="B Nazanin" pitchFamily="2" charset="-78"/>
            </a:endParaRPr>
          </a:p>
          <a:p>
            <a:pPr algn="justLow"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r"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خوزستان</a:t>
            </a:r>
            <a:endParaRPr lang="en-US" sz="1400" dirty="0" smtClean="0">
              <a:latin typeface="IranNastaliq"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8" name="Picture 3" descr="BD21328_"/>
          <p:cNvPicPr>
            <a:picLocks noChangeAspect="1" noChangeArrowheads="1"/>
          </p:cNvPicPr>
          <p:nvPr/>
        </p:nvPicPr>
        <p:blipFill>
          <a:blip r:embed="rId2" cstate="print"/>
          <a:srcRect/>
          <a:stretch>
            <a:fillRect/>
          </a:stretch>
        </p:blipFill>
        <p:spPr bwMode="auto">
          <a:xfrm>
            <a:off x="152400" y="7162800"/>
            <a:ext cx="2971800" cy="65272"/>
          </a:xfrm>
          <a:prstGeom prst="rect">
            <a:avLst/>
          </a:prstGeom>
          <a:noFill/>
        </p:spPr>
      </p:pic>
      <p:pic>
        <p:nvPicPr>
          <p:cNvPr id="26626" name="Picture 2" descr="7"/>
          <p:cNvPicPr>
            <a:picLocks noChangeAspect="1" noChangeArrowheads="1"/>
          </p:cNvPicPr>
          <p:nvPr/>
        </p:nvPicPr>
        <p:blipFill>
          <a:blip r:embed="rId3" cstate="print"/>
          <a:srcRect/>
          <a:stretch>
            <a:fillRect/>
          </a:stretch>
        </p:blipFill>
        <p:spPr bwMode="auto">
          <a:xfrm>
            <a:off x="3657600" y="990600"/>
            <a:ext cx="3200400" cy="2009775"/>
          </a:xfrm>
          <a:prstGeom prst="rect">
            <a:avLst/>
          </a:prstGeom>
          <a:ln>
            <a:noFill/>
          </a:ln>
          <a:effectLst>
            <a:outerShdw blurRad="292100" dist="139700" dir="2700000" algn="tl" rotWithShape="0">
              <a:srgbClr val="333333">
                <a:alpha val="65000"/>
              </a:srgbClr>
            </a:outerShdw>
          </a:effectLst>
        </p:spPr>
      </p:pic>
      <p:pic>
        <p:nvPicPr>
          <p:cNvPr id="26627" name="Picture 3" descr="30"/>
          <p:cNvPicPr>
            <a:picLocks noChangeAspect="1" noChangeArrowheads="1"/>
          </p:cNvPicPr>
          <p:nvPr/>
        </p:nvPicPr>
        <p:blipFill>
          <a:blip r:embed="rId4" cstate="print"/>
          <a:srcRect/>
          <a:stretch>
            <a:fillRect/>
          </a:stretch>
        </p:blipFill>
        <p:spPr bwMode="auto">
          <a:xfrm>
            <a:off x="3657601" y="3581400"/>
            <a:ext cx="3200400" cy="2011363"/>
          </a:xfrm>
          <a:prstGeom prst="rect">
            <a:avLst/>
          </a:prstGeom>
          <a:ln>
            <a:noFill/>
          </a:ln>
          <a:effectLst>
            <a:outerShdw blurRad="292100" dist="139700" dir="2700000" algn="tl" rotWithShape="0">
              <a:srgbClr val="333333">
                <a:alpha val="65000"/>
              </a:srgbClr>
            </a:outerShdw>
          </a:effectLst>
        </p:spPr>
      </p:pic>
      <p:pic>
        <p:nvPicPr>
          <p:cNvPr id="26628" name="Picture 4" descr="3"/>
          <p:cNvPicPr>
            <a:picLocks noChangeAspect="1" noChangeArrowheads="1"/>
          </p:cNvPicPr>
          <p:nvPr/>
        </p:nvPicPr>
        <p:blipFill>
          <a:blip r:embed="rId5" cstate="print"/>
          <a:srcRect/>
          <a:stretch>
            <a:fillRect/>
          </a:stretch>
        </p:blipFill>
        <p:spPr bwMode="auto">
          <a:xfrm>
            <a:off x="3657601" y="6172200"/>
            <a:ext cx="3200400" cy="213201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randomBar dir="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152400" y="1411752"/>
            <a:ext cx="2895600" cy="1292662"/>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lnSpc>
                <a:spcPct val="150000"/>
              </a:lnSpc>
              <a:spcBef>
                <a:spcPct val="0"/>
              </a:spcBef>
              <a:spcAft>
                <a:spcPct val="0"/>
              </a:spcAft>
              <a:tabLst>
                <a:tab pos="4951413" algn="r"/>
              </a:tabLst>
            </a:pPr>
            <a:r>
              <a:rPr lang="fa-IR" sz="1400" dirty="0" smtClean="0">
                <a:latin typeface="IranNastaliq" pitchFamily="18" charset="0"/>
                <a:cs typeface="B Nazanin" pitchFamily="2" charset="-78"/>
              </a:rPr>
              <a:t>نمايي از نصب قطعه گشاد كننده جهت افزايش قطر مسير حفاري اوليه</a:t>
            </a:r>
            <a:endParaRPr lang="en-US" sz="1400" dirty="0" smtClean="0">
              <a:latin typeface="IranNastaliq" pitchFamily="18" charset="0"/>
              <a:cs typeface="B Nazanin" pitchFamily="2" charset="-78"/>
            </a:endParaRPr>
          </a:p>
          <a:p>
            <a:pPr algn="justLow"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r"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خوزستان</a:t>
            </a:r>
            <a:endParaRPr lang="en-US" sz="1400" dirty="0" smtClean="0">
              <a:latin typeface="IranNastaliq"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0" name="Picture 3" descr="BD21328_"/>
          <p:cNvPicPr>
            <a:picLocks noChangeAspect="1" noChangeArrowheads="1"/>
          </p:cNvPicPr>
          <p:nvPr/>
        </p:nvPicPr>
        <p:blipFill>
          <a:blip r:embed="rId2" cstate="print"/>
          <a:srcRect/>
          <a:stretch>
            <a:fillRect/>
          </a:stretch>
        </p:blipFill>
        <p:spPr bwMode="auto">
          <a:xfrm>
            <a:off x="152400" y="2133600"/>
            <a:ext cx="2971800" cy="65272"/>
          </a:xfrm>
          <a:prstGeom prst="rect">
            <a:avLst/>
          </a:prstGeom>
          <a:noFill/>
        </p:spPr>
      </p:pic>
      <p:sp>
        <p:nvSpPr>
          <p:cNvPr id="14" name="Rectangle 4"/>
          <p:cNvSpPr>
            <a:spLocks noChangeArrowheads="1"/>
          </p:cNvSpPr>
          <p:nvPr/>
        </p:nvSpPr>
        <p:spPr bwMode="auto">
          <a:xfrm>
            <a:off x="152400" y="3886200"/>
            <a:ext cx="2895600" cy="150810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lnSpc>
                <a:spcPct val="150000"/>
              </a:lnSpc>
              <a:spcBef>
                <a:spcPct val="0"/>
              </a:spcBef>
              <a:spcAft>
                <a:spcPct val="0"/>
              </a:spcAft>
              <a:tabLst>
                <a:tab pos="4951413" algn="r"/>
              </a:tabLst>
            </a:pPr>
            <a:r>
              <a:rPr lang="fa-IR" sz="1400" dirty="0" smtClean="0">
                <a:latin typeface="IranNastaliq" pitchFamily="18" charset="0"/>
                <a:cs typeface="B Nazanin" pitchFamily="2" charset="-78"/>
              </a:rPr>
              <a:t>آماده سازي لوله </a:t>
            </a:r>
            <a:r>
              <a:rPr lang="en-US" sz="1400" dirty="0" smtClean="0">
                <a:latin typeface="IranNastaliq" pitchFamily="18" charset="0"/>
                <a:cs typeface="B Nazanin" pitchFamily="2" charset="-78"/>
              </a:rPr>
              <a:t>"</a:t>
            </a:r>
            <a:r>
              <a:rPr lang="fa-IR" sz="1400" dirty="0" smtClean="0">
                <a:latin typeface="IranNastaliq" pitchFamily="18" charset="0"/>
                <a:cs typeface="B Nazanin" pitchFamily="2" charset="-78"/>
              </a:rPr>
              <a:t>16 جهت كشيده شدن از زير رودخانه كارون به روش </a:t>
            </a:r>
            <a:r>
              <a:rPr lang="en-US" sz="1400" dirty="0" smtClean="0">
                <a:latin typeface="IranNastaliq" pitchFamily="18" charset="0"/>
                <a:cs typeface="B Nazanin" pitchFamily="2" charset="-78"/>
              </a:rPr>
              <a:t>(</a:t>
            </a:r>
            <a:r>
              <a:rPr lang="en-US" sz="1400" dirty="0" smtClean="0">
                <a:latin typeface="Calibri" pitchFamily="34" charset="0"/>
                <a:cs typeface="B Nazanin" pitchFamily="2" charset="-78"/>
              </a:rPr>
              <a:t>H.D.D</a:t>
            </a:r>
            <a:r>
              <a:rPr lang="en-US" sz="1400" dirty="0" smtClean="0">
                <a:latin typeface="IranNastaliq" pitchFamily="18" charset="0"/>
                <a:cs typeface="B Nazanin" pitchFamily="2" charset="-78"/>
              </a:rPr>
              <a:t>)</a:t>
            </a:r>
          </a:p>
          <a:p>
            <a:pPr algn="justLow"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r"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خوزستان</a:t>
            </a:r>
            <a:endParaRPr lang="en-US" sz="1400" dirty="0" smtClean="0">
              <a:latin typeface="IranNastaliq" pitchFamily="18" charset="0"/>
              <a:cs typeface="B Nazanin" pitchFamily="2" charset="-78"/>
            </a:endParaRPr>
          </a:p>
          <a:p>
            <a:pPr lvl="0" algn="r" rtl="1" eaLnBrk="0" fontAlgn="base" hangingPunct="0">
              <a:spcBef>
                <a:spcPct val="0"/>
              </a:spcBef>
              <a:spcAft>
                <a:spcPct val="0"/>
              </a:spcAft>
              <a:tabLst>
                <a:tab pos="4951413" algn="r"/>
              </a:tabLst>
            </a:pP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5" name="Picture 3" descr="BD21328_"/>
          <p:cNvPicPr>
            <a:picLocks noChangeAspect="1" noChangeArrowheads="1"/>
          </p:cNvPicPr>
          <p:nvPr/>
        </p:nvPicPr>
        <p:blipFill>
          <a:blip r:embed="rId2" cstate="print"/>
          <a:srcRect/>
          <a:stretch>
            <a:fillRect/>
          </a:stretch>
        </p:blipFill>
        <p:spPr bwMode="auto">
          <a:xfrm>
            <a:off x="152400" y="4648200"/>
            <a:ext cx="2971800" cy="65272"/>
          </a:xfrm>
          <a:prstGeom prst="rect">
            <a:avLst/>
          </a:prstGeom>
          <a:noFill/>
        </p:spPr>
      </p:pic>
      <p:sp>
        <p:nvSpPr>
          <p:cNvPr id="17" name="Rectangle 4"/>
          <p:cNvSpPr>
            <a:spLocks noChangeArrowheads="1"/>
          </p:cNvSpPr>
          <p:nvPr/>
        </p:nvSpPr>
        <p:spPr bwMode="auto">
          <a:xfrm>
            <a:off x="152400" y="6857228"/>
            <a:ext cx="2895600" cy="8617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نمايي از انجام عمليات لوله گذاري</a:t>
            </a:r>
            <a:endParaRPr lang="en-US" sz="1400" dirty="0" smtClean="0">
              <a:latin typeface="IranNastaliq" pitchFamily="18" charset="0"/>
              <a:cs typeface="B Nazanin" pitchFamily="2" charset="-78"/>
            </a:endParaRPr>
          </a:p>
          <a:p>
            <a:pPr algn="r"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justLow" rtl="1"/>
            <a:r>
              <a:rPr lang="fa-IR" sz="1400" dirty="0" smtClean="0">
                <a:latin typeface="IranNastaliq" pitchFamily="18" charset="0"/>
                <a:cs typeface="B Nazanin" pitchFamily="2" charset="-78"/>
              </a:rPr>
              <a:t>خط انتقال گاز " 30 تبريز - ارمنستان </a:t>
            </a:r>
            <a:endParaRPr lang="en-US" sz="1400" dirty="0" smtClean="0">
              <a:latin typeface="IranNastaliq"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8" name="Picture 3" descr="BD21328_"/>
          <p:cNvPicPr>
            <a:picLocks noChangeAspect="1" noChangeArrowheads="1"/>
          </p:cNvPicPr>
          <p:nvPr/>
        </p:nvPicPr>
        <p:blipFill>
          <a:blip r:embed="rId2" cstate="print"/>
          <a:srcRect/>
          <a:stretch>
            <a:fillRect/>
          </a:stretch>
        </p:blipFill>
        <p:spPr bwMode="auto">
          <a:xfrm>
            <a:off x="152400" y="7162800"/>
            <a:ext cx="2971800" cy="65272"/>
          </a:xfrm>
          <a:prstGeom prst="rect">
            <a:avLst/>
          </a:prstGeom>
          <a:noFill/>
        </p:spPr>
      </p:pic>
      <p:pic>
        <p:nvPicPr>
          <p:cNvPr id="27650" name="Picture 2" descr="20"/>
          <p:cNvPicPr>
            <a:picLocks noChangeAspect="1" noChangeArrowheads="1"/>
          </p:cNvPicPr>
          <p:nvPr/>
        </p:nvPicPr>
        <p:blipFill>
          <a:blip r:embed="rId3" cstate="print"/>
          <a:srcRect/>
          <a:stretch>
            <a:fillRect/>
          </a:stretch>
        </p:blipFill>
        <p:spPr bwMode="auto">
          <a:xfrm>
            <a:off x="3657601" y="990600"/>
            <a:ext cx="3200400" cy="2009775"/>
          </a:xfrm>
          <a:prstGeom prst="rect">
            <a:avLst/>
          </a:prstGeom>
          <a:ln>
            <a:noFill/>
          </a:ln>
          <a:effectLst>
            <a:outerShdw blurRad="292100" dist="139700" dir="2700000" algn="tl" rotWithShape="0">
              <a:srgbClr val="333333">
                <a:alpha val="65000"/>
              </a:srgbClr>
            </a:outerShdw>
          </a:effectLst>
        </p:spPr>
      </p:pic>
      <p:pic>
        <p:nvPicPr>
          <p:cNvPr id="27651" name="Picture 3" descr="21"/>
          <p:cNvPicPr>
            <a:picLocks noChangeAspect="1" noChangeArrowheads="1"/>
          </p:cNvPicPr>
          <p:nvPr/>
        </p:nvPicPr>
        <p:blipFill>
          <a:blip r:embed="rId4" cstate="print"/>
          <a:srcRect/>
          <a:stretch>
            <a:fillRect/>
          </a:stretch>
        </p:blipFill>
        <p:spPr bwMode="auto">
          <a:xfrm>
            <a:off x="3657600" y="3581400"/>
            <a:ext cx="3200400" cy="2014538"/>
          </a:xfrm>
          <a:prstGeom prst="rect">
            <a:avLst/>
          </a:prstGeom>
          <a:ln>
            <a:noFill/>
          </a:ln>
          <a:effectLst>
            <a:outerShdw blurRad="292100" dist="139700" dir="2700000" algn="tl" rotWithShape="0">
              <a:srgbClr val="333333">
                <a:alpha val="65000"/>
              </a:srgbClr>
            </a:outerShdw>
          </a:effectLst>
        </p:spPr>
      </p:pic>
      <p:pic>
        <p:nvPicPr>
          <p:cNvPr id="27652" name="Picture 4" descr="IMG_1128"/>
          <p:cNvPicPr>
            <a:picLocks noChangeAspect="1" noChangeArrowheads="1"/>
          </p:cNvPicPr>
          <p:nvPr/>
        </p:nvPicPr>
        <p:blipFill>
          <a:blip r:embed="rId5" cstate="print"/>
          <a:srcRect/>
          <a:stretch>
            <a:fillRect/>
          </a:stretch>
        </p:blipFill>
        <p:spPr bwMode="auto">
          <a:xfrm>
            <a:off x="3657600" y="6172200"/>
            <a:ext cx="3200401" cy="21558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randomBar dir="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152400" y="1842331"/>
            <a:ext cx="2895600" cy="8617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نمايي از انجام عمليات </a:t>
            </a:r>
            <a:r>
              <a:rPr lang="en-US" sz="1400" dirty="0" err="1" smtClean="0">
                <a:latin typeface="Calibri" pitchFamily="34" charset="0"/>
                <a:cs typeface="B Nazanin" pitchFamily="2" charset="-78"/>
              </a:rPr>
              <a:t>Cassing</a:t>
            </a:r>
            <a:r>
              <a:rPr lang="en-US" sz="1400" dirty="0" smtClean="0"/>
              <a:t> </a:t>
            </a:r>
          </a:p>
          <a:p>
            <a:pPr algn="justLow"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justLow" rtl="1"/>
            <a:r>
              <a:rPr lang="fa-IR" sz="1400" dirty="0" smtClean="0">
                <a:latin typeface="IranNastaliq" pitchFamily="18" charset="0"/>
                <a:cs typeface="B Nazanin" pitchFamily="2" charset="-78"/>
              </a:rPr>
              <a:t>خط انتقال گاز " 30 تبريز - ارمنستان </a:t>
            </a:r>
            <a:endParaRPr lang="en-US" sz="1400" dirty="0" smtClean="0">
              <a:latin typeface="IranNastaliq"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0" name="Picture 3" descr="BD21328_"/>
          <p:cNvPicPr>
            <a:picLocks noChangeAspect="1" noChangeArrowheads="1"/>
          </p:cNvPicPr>
          <p:nvPr/>
        </p:nvPicPr>
        <p:blipFill>
          <a:blip r:embed="rId2" cstate="print"/>
          <a:srcRect/>
          <a:stretch>
            <a:fillRect/>
          </a:stretch>
        </p:blipFill>
        <p:spPr bwMode="auto">
          <a:xfrm>
            <a:off x="152400" y="2133600"/>
            <a:ext cx="2971800" cy="65272"/>
          </a:xfrm>
          <a:prstGeom prst="rect">
            <a:avLst/>
          </a:prstGeom>
          <a:noFill/>
        </p:spPr>
      </p:pic>
      <p:sp>
        <p:nvSpPr>
          <p:cNvPr id="14" name="Rectangle 4"/>
          <p:cNvSpPr>
            <a:spLocks noChangeArrowheads="1"/>
          </p:cNvSpPr>
          <p:nvPr/>
        </p:nvSpPr>
        <p:spPr bwMode="auto">
          <a:xfrm>
            <a:off x="152400" y="4317794"/>
            <a:ext cx="2895600" cy="107721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r" rtl="1"/>
            <a:r>
              <a:rPr lang="fa-IR" sz="1400" dirty="0" smtClean="0">
                <a:latin typeface="IranNastaliq" pitchFamily="18" charset="0"/>
                <a:cs typeface="B Nazanin" pitchFamily="2" charset="-78"/>
              </a:rPr>
              <a:t>نمايی از انجام عمليات جوشكاري</a:t>
            </a:r>
            <a:endParaRPr lang="en-US" sz="1400" dirty="0" smtClean="0">
              <a:latin typeface="IranNastaliq" pitchFamily="18" charset="0"/>
              <a:cs typeface="B Nazanin" pitchFamily="2" charset="-78"/>
            </a:endParaRPr>
          </a:p>
          <a:p>
            <a:pPr algn="justLow"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justLow" rtl="1"/>
            <a:r>
              <a:rPr lang="fa-IR" sz="1400" dirty="0" smtClean="0">
                <a:latin typeface="IranNastaliq" pitchFamily="18" charset="0"/>
                <a:cs typeface="B Nazanin" pitchFamily="2" charset="-78"/>
              </a:rPr>
              <a:t>خط انتقال گاز " 30 تبريز - ارمنستان </a:t>
            </a:r>
            <a:endParaRPr lang="en-US" sz="1400" dirty="0" smtClean="0">
              <a:latin typeface="IranNastaliq" pitchFamily="18" charset="0"/>
              <a:cs typeface="B Nazanin" pitchFamily="2" charset="-78"/>
            </a:endParaRPr>
          </a:p>
          <a:p>
            <a:pPr lvl="0" algn="r" rtl="1" eaLnBrk="0" fontAlgn="base" hangingPunct="0">
              <a:spcBef>
                <a:spcPct val="0"/>
              </a:spcBef>
              <a:spcAft>
                <a:spcPct val="0"/>
              </a:spcAft>
              <a:tabLst>
                <a:tab pos="4951413" algn="r"/>
              </a:tabLst>
            </a:pP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5" name="Picture 3" descr="BD21328_"/>
          <p:cNvPicPr>
            <a:picLocks noChangeAspect="1" noChangeArrowheads="1"/>
          </p:cNvPicPr>
          <p:nvPr/>
        </p:nvPicPr>
        <p:blipFill>
          <a:blip r:embed="rId2" cstate="print"/>
          <a:srcRect/>
          <a:stretch>
            <a:fillRect/>
          </a:stretch>
        </p:blipFill>
        <p:spPr bwMode="auto">
          <a:xfrm>
            <a:off x="152400" y="4648200"/>
            <a:ext cx="2971800" cy="65272"/>
          </a:xfrm>
          <a:prstGeom prst="rect">
            <a:avLst/>
          </a:prstGeom>
          <a:noFill/>
        </p:spPr>
      </p:pic>
      <p:sp>
        <p:nvSpPr>
          <p:cNvPr id="17" name="Rectangle 4"/>
          <p:cNvSpPr>
            <a:spLocks noChangeArrowheads="1"/>
          </p:cNvSpPr>
          <p:nvPr/>
        </p:nvSpPr>
        <p:spPr bwMode="auto">
          <a:xfrm>
            <a:off x="152400" y="6867029"/>
            <a:ext cx="2895600" cy="8617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r>
              <a:rPr lang="fa-IR" sz="1400" dirty="0" smtClean="0">
                <a:latin typeface="IranNastaliq" pitchFamily="18" charset="0"/>
                <a:cs typeface="B Nazanin" pitchFamily="2" charset="-78"/>
              </a:rPr>
              <a:t>نمايی از انجام عمليات احداث </a:t>
            </a:r>
            <a:r>
              <a:rPr lang="en-US" sz="1400" dirty="0" err="1" smtClean="0">
                <a:latin typeface="Calibri" pitchFamily="34" charset="0"/>
                <a:cs typeface="B Nazanin" pitchFamily="2" charset="-78"/>
              </a:rPr>
              <a:t>R.O.W</a:t>
            </a:r>
          </a:p>
          <a:p>
            <a:pPr algn="r"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justLow" rtl="1"/>
            <a:r>
              <a:rPr lang="fa-IR" sz="1400" dirty="0" smtClean="0">
                <a:latin typeface="IranNastaliq" pitchFamily="18" charset="0"/>
                <a:cs typeface="B Nazanin" pitchFamily="2" charset="-78"/>
              </a:rPr>
              <a:t>خط انتقال گاز " 30 تبريز - ارمنستان </a:t>
            </a:r>
            <a:endParaRPr lang="en-US" sz="1400" dirty="0" smtClean="0">
              <a:latin typeface="IranNastaliq"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8" name="Picture 3" descr="BD21328_"/>
          <p:cNvPicPr>
            <a:picLocks noChangeAspect="1" noChangeArrowheads="1"/>
          </p:cNvPicPr>
          <p:nvPr/>
        </p:nvPicPr>
        <p:blipFill>
          <a:blip r:embed="rId2" cstate="print"/>
          <a:srcRect/>
          <a:stretch>
            <a:fillRect/>
          </a:stretch>
        </p:blipFill>
        <p:spPr bwMode="auto">
          <a:xfrm>
            <a:off x="152400" y="7162800"/>
            <a:ext cx="2971800" cy="65272"/>
          </a:xfrm>
          <a:prstGeom prst="rect">
            <a:avLst/>
          </a:prstGeom>
          <a:noFill/>
        </p:spPr>
      </p:pic>
      <p:pic>
        <p:nvPicPr>
          <p:cNvPr id="28674" name="Picture 2" descr="Casing Km 17+196"/>
          <p:cNvPicPr>
            <a:picLocks noChangeAspect="1" noChangeArrowheads="1"/>
          </p:cNvPicPr>
          <p:nvPr/>
        </p:nvPicPr>
        <p:blipFill>
          <a:blip r:embed="rId3" cstate="print"/>
          <a:srcRect/>
          <a:stretch>
            <a:fillRect/>
          </a:stretch>
        </p:blipFill>
        <p:spPr bwMode="auto">
          <a:xfrm>
            <a:off x="3657600" y="990600"/>
            <a:ext cx="3200400" cy="1981200"/>
          </a:xfrm>
          <a:prstGeom prst="rect">
            <a:avLst/>
          </a:prstGeom>
          <a:ln>
            <a:noFill/>
          </a:ln>
          <a:effectLst>
            <a:outerShdw blurRad="292100" dist="139700" dir="2700000" algn="tl" rotWithShape="0">
              <a:srgbClr val="333333">
                <a:alpha val="65000"/>
              </a:srgbClr>
            </a:outerShdw>
          </a:effectLst>
        </p:spPr>
      </p:pic>
      <p:pic>
        <p:nvPicPr>
          <p:cNvPr id="28675" name="Picture 3" descr="جوشكاري كيلومتر 22 (4)"/>
          <p:cNvPicPr>
            <a:picLocks noChangeAspect="1" noChangeArrowheads="1"/>
          </p:cNvPicPr>
          <p:nvPr/>
        </p:nvPicPr>
        <p:blipFill>
          <a:blip r:embed="rId4" cstate="print"/>
          <a:srcRect/>
          <a:stretch>
            <a:fillRect/>
          </a:stretch>
        </p:blipFill>
        <p:spPr bwMode="auto">
          <a:xfrm>
            <a:off x="3657600" y="3581400"/>
            <a:ext cx="3200401" cy="1981200"/>
          </a:xfrm>
          <a:prstGeom prst="rect">
            <a:avLst/>
          </a:prstGeom>
          <a:ln>
            <a:noFill/>
          </a:ln>
          <a:effectLst>
            <a:outerShdw blurRad="292100" dist="139700" dir="2700000" algn="tl" rotWithShape="0">
              <a:srgbClr val="333333">
                <a:alpha val="65000"/>
              </a:srgbClr>
            </a:outerShdw>
          </a:effectLst>
        </p:spPr>
      </p:pic>
      <p:pic>
        <p:nvPicPr>
          <p:cNvPr id="28676" name="Picture 4" descr="R"/>
          <p:cNvPicPr>
            <a:picLocks noChangeAspect="1" noChangeArrowheads="1"/>
          </p:cNvPicPr>
          <p:nvPr/>
        </p:nvPicPr>
        <p:blipFill>
          <a:blip r:embed="rId5" cstate="print"/>
          <a:srcRect/>
          <a:stretch>
            <a:fillRect/>
          </a:stretch>
        </p:blipFill>
        <p:spPr bwMode="auto">
          <a:xfrm>
            <a:off x="3657600" y="6172200"/>
            <a:ext cx="3200400" cy="2133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randomBar dir="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152400" y="1066800"/>
            <a:ext cx="2895600" cy="1615827"/>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fontAlgn="base">
              <a:lnSpc>
                <a:spcPct val="150000"/>
              </a:lnSpc>
              <a:spcBef>
                <a:spcPct val="0"/>
              </a:spcBef>
              <a:spcAft>
                <a:spcPct val="0"/>
              </a:spcAft>
              <a:tabLst>
                <a:tab pos="4951413" algn="r"/>
              </a:tabLst>
            </a:pPr>
            <a:r>
              <a:rPr lang="fa-IR" sz="1400" dirty="0" smtClean="0">
                <a:latin typeface="IranNastaliq" pitchFamily="18" charset="0"/>
                <a:cs typeface="B Nazanin" pitchFamily="2" charset="-78"/>
              </a:rPr>
              <a:t>نمايي از سالن توليد و نصب تجهيزات در پروژه ساخت كارخانه توليد فيبر نيمه فشرده</a:t>
            </a:r>
            <a:r>
              <a:rPr lang="en-US" sz="1400" dirty="0" smtClean="0">
                <a:latin typeface="IranNastaliq" pitchFamily="18" charset="0"/>
                <a:cs typeface="B Nazanin" pitchFamily="2" charset="-78"/>
              </a:rPr>
              <a:t> </a:t>
            </a:r>
            <a:r>
              <a:rPr lang="en-US" sz="1400" dirty="0" smtClean="0">
                <a:latin typeface="Calibri" pitchFamily="34" charset="0"/>
                <a:cs typeface="B Nazanin" pitchFamily="2" charset="-78"/>
              </a:rPr>
              <a:t>M.D.F </a:t>
            </a:r>
            <a:r>
              <a:rPr lang="fa-IR" sz="1400" dirty="0" smtClean="0">
                <a:latin typeface="IranNastaliq" pitchFamily="18" charset="0"/>
                <a:cs typeface="B Nazanin" pitchFamily="2" charset="-78"/>
              </a:rPr>
              <a:t> در سايت امام خميني(ره)</a:t>
            </a:r>
            <a:endParaRPr lang="en-US" sz="1400" dirty="0" smtClean="0">
              <a:latin typeface="IranNastaliq" pitchFamily="18" charset="0"/>
              <a:cs typeface="B Nazanin" pitchFamily="2" charset="-78"/>
            </a:endParaRPr>
          </a:p>
          <a:p>
            <a:pPr algn="justLow" rtl="1" fontAlgn="base">
              <a:spcBef>
                <a:spcPct val="0"/>
              </a:spcBef>
              <a:spcAft>
                <a:spcPct val="0"/>
              </a:spcAft>
              <a:tabLst>
                <a:tab pos="4951413" algn="r"/>
              </a:tabLst>
            </a:pPr>
            <a:endParaRPr lang="en-US" sz="1400" dirty="0" smtClean="0">
              <a:latin typeface="IranNastaliq" pitchFamily="18" charset="0"/>
              <a:cs typeface="B Nazanin" pitchFamily="2" charset="-78"/>
            </a:endParaRPr>
          </a:p>
          <a:p>
            <a:pPr algn="justLow" rtl="1"/>
            <a:r>
              <a:rPr lang="fa-IR" sz="1400" dirty="0" smtClean="0">
                <a:latin typeface="IranNastaliq" pitchFamily="18" charset="0"/>
                <a:cs typeface="B Nazanin" pitchFamily="2" charset="-78"/>
              </a:rPr>
              <a:t>شعيبيه- اهواز</a:t>
            </a:r>
            <a:endParaRPr lang="en-US" sz="1400" dirty="0" smtClean="0">
              <a:latin typeface="IranNastaliq"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0" name="Picture 3" descr="BD21328_"/>
          <p:cNvPicPr>
            <a:picLocks noChangeAspect="1" noChangeArrowheads="1"/>
          </p:cNvPicPr>
          <p:nvPr/>
        </p:nvPicPr>
        <p:blipFill>
          <a:blip r:embed="rId2" cstate="print"/>
          <a:srcRect/>
          <a:stretch>
            <a:fillRect/>
          </a:stretch>
        </p:blipFill>
        <p:spPr bwMode="auto">
          <a:xfrm>
            <a:off x="152400" y="2133600"/>
            <a:ext cx="2971800" cy="65272"/>
          </a:xfrm>
          <a:prstGeom prst="rect">
            <a:avLst/>
          </a:prstGeom>
          <a:noFill/>
        </p:spPr>
      </p:pic>
      <p:sp>
        <p:nvSpPr>
          <p:cNvPr id="14" name="Rectangle 4"/>
          <p:cNvSpPr>
            <a:spLocks noChangeArrowheads="1"/>
          </p:cNvSpPr>
          <p:nvPr/>
        </p:nvSpPr>
        <p:spPr bwMode="auto">
          <a:xfrm>
            <a:off x="152400" y="3581400"/>
            <a:ext cx="2895600" cy="1831271"/>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fontAlgn="base">
              <a:lnSpc>
                <a:spcPct val="150000"/>
              </a:lnSpc>
              <a:spcBef>
                <a:spcPct val="0"/>
              </a:spcBef>
              <a:spcAft>
                <a:spcPct val="0"/>
              </a:spcAft>
              <a:tabLst>
                <a:tab pos="4951413" algn="r"/>
              </a:tabLst>
            </a:pPr>
            <a:r>
              <a:rPr lang="fa-IR" sz="1400" dirty="0" smtClean="0">
                <a:latin typeface="IranNastaliq" pitchFamily="18" charset="0"/>
                <a:cs typeface="B Nazanin" pitchFamily="2" charset="-78"/>
              </a:rPr>
              <a:t>نمايي از سالن توليد و نصب تجهيزات در پروژه ساخت كارخانه توليد فيبر نيمه فشرده</a:t>
            </a:r>
            <a:r>
              <a:rPr lang="en-US" sz="1400" dirty="0" smtClean="0">
                <a:latin typeface="IranNastaliq" pitchFamily="18" charset="0"/>
                <a:cs typeface="B Nazanin" pitchFamily="2" charset="-78"/>
              </a:rPr>
              <a:t> </a:t>
            </a:r>
            <a:r>
              <a:rPr lang="en-US" sz="1400" dirty="0" smtClean="0">
                <a:latin typeface="Calibri" pitchFamily="34" charset="0"/>
                <a:cs typeface="B Nazanin" pitchFamily="2" charset="-78"/>
              </a:rPr>
              <a:t>M.D.F </a:t>
            </a:r>
            <a:r>
              <a:rPr lang="fa-IR" sz="1400" dirty="0" smtClean="0">
                <a:latin typeface="IranNastaliq" pitchFamily="18" charset="0"/>
                <a:cs typeface="B Nazanin" pitchFamily="2" charset="-78"/>
              </a:rPr>
              <a:t> در سايت امام خميني(ره)</a:t>
            </a:r>
            <a:endParaRPr lang="en-US" sz="1400" dirty="0" smtClean="0">
              <a:latin typeface="IranNastaliq" pitchFamily="18" charset="0"/>
              <a:cs typeface="B Nazanin" pitchFamily="2" charset="-78"/>
            </a:endParaRPr>
          </a:p>
          <a:p>
            <a:pPr algn="justLow"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justLow" rtl="1"/>
            <a:r>
              <a:rPr lang="fa-IR" sz="1400" dirty="0" smtClean="0">
                <a:latin typeface="IranNastaliq" pitchFamily="18" charset="0"/>
                <a:cs typeface="B Nazanin" pitchFamily="2" charset="-78"/>
              </a:rPr>
              <a:t>شعيبيه- اهواز</a:t>
            </a:r>
            <a:endParaRPr lang="en-US" sz="1400" dirty="0" smtClean="0">
              <a:latin typeface="IranNastaliq" pitchFamily="18" charset="0"/>
              <a:cs typeface="B Nazanin" pitchFamily="2" charset="-78"/>
            </a:endParaRPr>
          </a:p>
          <a:p>
            <a:pPr lvl="0" algn="r" rtl="1" eaLnBrk="0" fontAlgn="base" hangingPunct="0">
              <a:spcBef>
                <a:spcPct val="0"/>
              </a:spcBef>
              <a:spcAft>
                <a:spcPct val="0"/>
              </a:spcAft>
              <a:tabLst>
                <a:tab pos="4951413" algn="r"/>
              </a:tabLst>
            </a:pP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5" name="Picture 3" descr="BD21328_"/>
          <p:cNvPicPr>
            <a:picLocks noChangeAspect="1" noChangeArrowheads="1"/>
          </p:cNvPicPr>
          <p:nvPr/>
        </p:nvPicPr>
        <p:blipFill>
          <a:blip r:embed="rId2" cstate="print"/>
          <a:srcRect/>
          <a:stretch>
            <a:fillRect/>
          </a:stretch>
        </p:blipFill>
        <p:spPr bwMode="auto">
          <a:xfrm>
            <a:off x="152400" y="4648200"/>
            <a:ext cx="2971800" cy="65272"/>
          </a:xfrm>
          <a:prstGeom prst="rect">
            <a:avLst/>
          </a:prstGeom>
          <a:noFill/>
        </p:spPr>
      </p:pic>
      <p:sp>
        <p:nvSpPr>
          <p:cNvPr id="17" name="Rectangle 4"/>
          <p:cNvSpPr>
            <a:spLocks noChangeArrowheads="1"/>
          </p:cNvSpPr>
          <p:nvPr/>
        </p:nvSpPr>
        <p:spPr bwMode="auto">
          <a:xfrm>
            <a:off x="152400" y="6400800"/>
            <a:ext cx="2895600" cy="1292662"/>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r" rtl="1">
              <a:lnSpc>
                <a:spcPct val="150000"/>
              </a:lnSpc>
            </a:pPr>
            <a:r>
              <a:rPr lang="fa-IR" sz="1400" dirty="0" smtClean="0">
                <a:latin typeface="IranNastaliq" pitchFamily="18" charset="0"/>
                <a:cs typeface="B Nazanin" pitchFamily="2" charset="-78"/>
              </a:rPr>
              <a:t>نمايي از احداث فونداسيون و نصب بال ميلهاي34000 ليتري آسياب مواد</a:t>
            </a:r>
            <a:r>
              <a:rPr lang="en-US" sz="1400" dirty="0" smtClean="0">
                <a:latin typeface="IranNastaliq" pitchFamily="18" charset="0"/>
                <a:cs typeface="B Nazanin" pitchFamily="2" charset="-78"/>
              </a:rPr>
              <a:t> </a:t>
            </a:r>
            <a:r>
              <a:rPr lang="fa-IR" sz="1400" dirty="0" smtClean="0">
                <a:latin typeface="IranNastaliq" pitchFamily="18" charset="0"/>
                <a:cs typeface="B Nazanin" pitchFamily="2" charset="-78"/>
              </a:rPr>
              <a:t>كارخانه كاشي شيركوه يزد</a:t>
            </a:r>
            <a:endParaRPr lang="en-US" sz="1400" dirty="0" smtClean="0">
              <a:latin typeface="IranNastaliq" pitchFamily="18" charset="0"/>
              <a:cs typeface="B Nazanin" pitchFamily="2" charset="-78"/>
            </a:endParaRPr>
          </a:p>
          <a:p>
            <a:pPr algn="r" rtl="1"/>
            <a:endParaRPr lang="en-US" sz="1400" dirty="0" smtClean="0">
              <a:latin typeface="IranNastaliq" pitchFamily="18" charset="0"/>
              <a:cs typeface="B Nazanin" pitchFamily="2" charset="-78"/>
            </a:endParaRPr>
          </a:p>
          <a:p>
            <a:pPr algn="justLow" rtl="1"/>
            <a:r>
              <a:rPr lang="fa-IR" sz="1400" dirty="0" smtClean="0">
                <a:latin typeface="IranNastaliq" pitchFamily="18" charset="0"/>
                <a:cs typeface="B Nazanin" pitchFamily="2" charset="-78"/>
              </a:rPr>
              <a:t>یزد</a:t>
            </a:r>
            <a:endParaRPr lang="en-US" sz="1400" dirty="0" smtClean="0">
              <a:latin typeface="IranNastaliq"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8" name="Picture 3" descr="BD21328_"/>
          <p:cNvPicPr>
            <a:picLocks noChangeAspect="1" noChangeArrowheads="1"/>
          </p:cNvPicPr>
          <p:nvPr/>
        </p:nvPicPr>
        <p:blipFill>
          <a:blip r:embed="rId2" cstate="print"/>
          <a:srcRect/>
          <a:stretch>
            <a:fillRect/>
          </a:stretch>
        </p:blipFill>
        <p:spPr bwMode="auto">
          <a:xfrm>
            <a:off x="152400" y="7162800"/>
            <a:ext cx="2971800" cy="65272"/>
          </a:xfrm>
          <a:prstGeom prst="rect">
            <a:avLst/>
          </a:prstGeom>
          <a:noFill/>
        </p:spPr>
      </p:pic>
      <p:pic>
        <p:nvPicPr>
          <p:cNvPr id="29698" name="Picture 2" descr="DSC02031"/>
          <p:cNvPicPr>
            <a:picLocks noChangeAspect="1" noChangeArrowheads="1"/>
          </p:cNvPicPr>
          <p:nvPr/>
        </p:nvPicPr>
        <p:blipFill>
          <a:blip r:embed="rId3" cstate="print"/>
          <a:srcRect/>
          <a:stretch>
            <a:fillRect/>
          </a:stretch>
        </p:blipFill>
        <p:spPr bwMode="auto">
          <a:xfrm>
            <a:off x="3657601" y="990600"/>
            <a:ext cx="3200400" cy="2028825"/>
          </a:xfrm>
          <a:prstGeom prst="rect">
            <a:avLst/>
          </a:prstGeom>
          <a:ln>
            <a:noFill/>
          </a:ln>
          <a:effectLst>
            <a:outerShdw blurRad="292100" dist="139700" dir="2700000" algn="tl" rotWithShape="0">
              <a:srgbClr val="333333">
                <a:alpha val="65000"/>
              </a:srgbClr>
            </a:outerShdw>
          </a:effectLst>
        </p:spPr>
      </p:pic>
      <p:pic>
        <p:nvPicPr>
          <p:cNvPr id="29699" name="Picture 3" descr="Picture4 041"/>
          <p:cNvPicPr>
            <a:picLocks noChangeAspect="1" noChangeArrowheads="1"/>
          </p:cNvPicPr>
          <p:nvPr/>
        </p:nvPicPr>
        <p:blipFill>
          <a:blip r:embed="rId4" cstate="print"/>
          <a:srcRect/>
          <a:stretch>
            <a:fillRect/>
          </a:stretch>
        </p:blipFill>
        <p:spPr bwMode="auto">
          <a:xfrm>
            <a:off x="3657601" y="3581400"/>
            <a:ext cx="3200400" cy="1981200"/>
          </a:xfrm>
          <a:prstGeom prst="rect">
            <a:avLst/>
          </a:prstGeom>
          <a:ln>
            <a:noFill/>
          </a:ln>
          <a:effectLst>
            <a:outerShdw blurRad="292100" dist="139700" dir="2700000" algn="tl" rotWithShape="0">
              <a:srgbClr val="333333">
                <a:alpha val="65000"/>
              </a:srgbClr>
            </a:outerShdw>
          </a:effectLst>
        </p:spPr>
      </p:pic>
      <p:pic>
        <p:nvPicPr>
          <p:cNvPr id="29700" name="Picture 4" descr="Rezome0011"/>
          <p:cNvPicPr>
            <a:picLocks noChangeAspect="1" noChangeArrowheads="1"/>
          </p:cNvPicPr>
          <p:nvPr/>
        </p:nvPicPr>
        <p:blipFill>
          <a:blip r:embed="rId5" cstate="print"/>
          <a:srcRect/>
          <a:stretch>
            <a:fillRect/>
          </a:stretch>
        </p:blipFill>
        <p:spPr bwMode="auto">
          <a:xfrm>
            <a:off x="3657601" y="6172200"/>
            <a:ext cx="3200400" cy="2133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randomBar dir="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93817" y="584897"/>
            <a:ext cx="2664183" cy="3682303"/>
          </a:xfrm>
          <a:prstGeom prst="rect">
            <a:avLst/>
          </a:prstGeom>
        </p:spPr>
      </p:pic>
      <p:pic>
        <p:nvPicPr>
          <p:cNvPr id="9" name="Picture 8"/>
          <p:cNvPicPr>
            <a:picLocks noChangeAspect="1"/>
          </p:cNvPicPr>
          <p:nvPr/>
        </p:nvPicPr>
        <p:blipFill>
          <a:blip r:embed="rId3"/>
          <a:stretch>
            <a:fillRect/>
          </a:stretch>
        </p:blipFill>
        <p:spPr>
          <a:xfrm>
            <a:off x="4117278" y="4267200"/>
            <a:ext cx="2883068" cy="4114800"/>
          </a:xfrm>
          <a:prstGeom prst="rect">
            <a:avLst/>
          </a:prstGeom>
          <a:noFill/>
          <a:ln w="9525">
            <a:noFill/>
            <a:miter lim="800000"/>
            <a:headEnd/>
            <a:tailEnd/>
          </a:ln>
        </p:spPr>
      </p:pic>
      <p:sp>
        <p:nvSpPr>
          <p:cNvPr id="12" name="Rectangle 4"/>
          <p:cNvSpPr>
            <a:spLocks noChangeArrowheads="1"/>
          </p:cNvSpPr>
          <p:nvPr/>
        </p:nvSpPr>
        <p:spPr bwMode="auto">
          <a:xfrm>
            <a:off x="233082" y="549038"/>
            <a:ext cx="2940424" cy="5170646"/>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fontAlgn="base">
              <a:lnSpc>
                <a:spcPct val="150000"/>
              </a:lnSpc>
              <a:spcBef>
                <a:spcPct val="0"/>
              </a:spcBef>
              <a:spcAft>
                <a:spcPct val="0"/>
              </a:spcAft>
              <a:tabLst>
                <a:tab pos="4951413" algn="r"/>
              </a:tabLst>
            </a:pPr>
            <a:r>
              <a:rPr lang="fa-IR" sz="1400" dirty="0" smtClean="0">
                <a:latin typeface="IranNastaliq" pitchFamily="18" charset="0"/>
                <a:cs typeface="B Nazanin" pitchFamily="2" charset="-78"/>
              </a:rPr>
              <a:t>نمايی از مشعل روشن گاز واقع در ايستگاه</a:t>
            </a:r>
            <a:br>
              <a:rPr lang="fa-IR" sz="1400" dirty="0" smtClean="0">
                <a:latin typeface="IranNastaliq" pitchFamily="18" charset="0"/>
                <a:cs typeface="B Nazanin" pitchFamily="2" charset="-78"/>
              </a:rPr>
            </a:br>
            <a:r>
              <a:rPr lang="fa-IR" sz="1400" dirty="0" smtClean="0">
                <a:latin typeface="IranNastaliq" pitchFamily="18" charset="0"/>
                <a:cs typeface="B Nazanin" pitchFamily="2" charset="-78"/>
              </a:rPr>
              <a:t> اندازه گيری نوردوز- ايران در زمان افتتاح پروژه.</a:t>
            </a:r>
            <a:endParaRPr lang="en-US" sz="1400" dirty="0" smtClean="0">
              <a:latin typeface="IranNastaliq" pitchFamily="18" charset="0"/>
              <a:cs typeface="B Nazanin" pitchFamily="2" charset="-78"/>
            </a:endParaRPr>
          </a:p>
          <a:p>
            <a:pPr algn="justLow" rtl="1" fontAlgn="base">
              <a:lnSpc>
                <a:spcPct val="150000"/>
              </a:lnSpc>
              <a:spcBef>
                <a:spcPct val="0"/>
              </a:spcBef>
              <a:spcAft>
                <a:spcPct val="0"/>
              </a:spcAft>
              <a:tabLst>
                <a:tab pos="4951413" algn="r"/>
              </a:tabLst>
            </a:pPr>
            <a:endParaRPr lang="fa-IR" sz="1400" dirty="0" smtClean="0">
              <a:latin typeface="IranNastaliq" pitchFamily="18" charset="0"/>
              <a:cs typeface="B Nazanin" pitchFamily="2" charset="-78"/>
            </a:endParaRPr>
          </a:p>
          <a:p>
            <a:pPr algn="justLow" rtl="1" fontAlgn="base">
              <a:lnSpc>
                <a:spcPct val="150000"/>
              </a:lnSpc>
              <a:spcBef>
                <a:spcPct val="0"/>
              </a:spcBef>
              <a:spcAft>
                <a:spcPct val="0"/>
              </a:spcAft>
              <a:tabLst>
                <a:tab pos="4951413" algn="r"/>
              </a:tabLst>
            </a:pPr>
            <a:r>
              <a:rPr lang="fa-IR" sz="1400" dirty="0" smtClean="0">
                <a:latin typeface="IranNastaliq" pitchFamily="18" charset="0"/>
                <a:cs typeface="B Nazanin" pitchFamily="2" charset="-78"/>
              </a:rPr>
              <a:t>پروژه خط انتقال گاز "30 تبريز- ارمنستان به منظور تحکيم و گسترش روابط بين جمهوری اسلامی ايران و کشورهای همسايه از جمله کشور ارمنستان و همچنين تأمين بخشی از گاز مورد نياز آن کشور احداث شده است. خط لوله به قطر "30 باپوشش پلی اتيلن به طول 110 کيلومتر به منظور انتقال 10 ميليون متر مکعب گاز در روز از ايستگاه تقويت فشار گاز تبريز شروع و به نقطه مرزی نوردوز در خاک ايران خاتمه می يابد و بعد از اندازه گيری حجم گاز در ايستگاه اندازه گيری با لوله ای به طول 316 متر از زير رودخانه ارس عبور کرده و به خاک ارمنستان وارد می گردد.</a:t>
            </a:r>
            <a:endParaRPr lang="en-US" sz="1400" dirty="0" smtClean="0">
              <a:latin typeface="IranNastaliq" pitchFamily="18" charset="0"/>
              <a:cs typeface="B Nazanin" pitchFamily="2" charset="-78"/>
            </a:endParaRPr>
          </a:p>
          <a:p>
            <a:pPr algn="justLow" rtl="1" fontAlgn="base">
              <a:lnSpc>
                <a:spcPct val="150000"/>
              </a:lnSpc>
              <a:spcBef>
                <a:spcPct val="0"/>
              </a:spcBef>
              <a:spcAft>
                <a:spcPct val="0"/>
              </a:spcAft>
              <a:tabLst>
                <a:tab pos="4951413" algn="r"/>
              </a:tabLst>
            </a:pPr>
            <a:endParaRPr lang="en-US" sz="1400" dirty="0" smtClean="0">
              <a:latin typeface="IranNastaliq" pitchFamily="18" charset="0"/>
              <a:cs typeface="B Nazanin" pitchFamily="2" charset="-78"/>
            </a:endParaRPr>
          </a:p>
          <a:p>
            <a:pPr algn="justLow" rtl="1" fontAlgn="base">
              <a:lnSpc>
                <a:spcPct val="150000"/>
              </a:lnSpc>
              <a:spcBef>
                <a:spcPct val="0"/>
              </a:spcBef>
              <a:spcAft>
                <a:spcPct val="0"/>
              </a:spcAft>
              <a:tabLst>
                <a:tab pos="4951413" algn="r"/>
              </a:tabLst>
            </a:pPr>
            <a:endParaRPr lang="en-US" sz="1400" dirty="0" smtClean="0">
              <a:latin typeface="IranNastaliq" pitchFamily="18" charset="0"/>
              <a:cs typeface="B Nazanin" pitchFamily="2" charset="-78"/>
            </a:endParaRPr>
          </a:p>
        </p:txBody>
      </p:sp>
      <p:sp>
        <p:nvSpPr>
          <p:cNvPr id="13" name="Rectangle 12"/>
          <p:cNvSpPr/>
          <p:nvPr/>
        </p:nvSpPr>
        <p:spPr>
          <a:xfrm>
            <a:off x="277906" y="5454767"/>
            <a:ext cx="2895600" cy="2089033"/>
          </a:xfrm>
          <a:prstGeom prst="rect">
            <a:avLst/>
          </a:prstGeom>
        </p:spPr>
        <p:txBody>
          <a:bodyPr wrap="square">
            <a:spAutoFit/>
          </a:bodyPr>
          <a:lstStyle/>
          <a:p>
            <a:pPr algn="justLow" rtl="1" fontAlgn="base">
              <a:lnSpc>
                <a:spcPct val="150000"/>
              </a:lnSpc>
              <a:spcBef>
                <a:spcPct val="0"/>
              </a:spcBef>
              <a:spcAft>
                <a:spcPct val="0"/>
              </a:spcAft>
              <a:tabLst>
                <a:tab pos="4951413" algn="r"/>
              </a:tabLst>
            </a:pPr>
            <a:r>
              <a:rPr lang="fa-IR" sz="1400" dirty="0">
                <a:latin typeface="IranNastaliq" pitchFamily="18" charset="0"/>
                <a:cs typeface="B Nazanin" pitchFamily="2" charset="-78"/>
              </a:rPr>
              <a:t>نمايی از افتتاح پروژه خط انتقال گاز تبريز –ارمنستان توسط رياست محترم جمهوری اسلامی ايران و هيأت همراه در تاريخ 28/12/85 در نقطه مرزی نوردوز و ارائه شرح و مشخصات پروژه توسط مدير عامل مهندسان مشاور سی سخت به رياست محترم جمهور</a:t>
            </a:r>
            <a:r>
              <a:rPr lang="fa-IR" dirty="0">
                <a:latin typeface="IranNastaliq" pitchFamily="18" charset="0"/>
                <a:cs typeface="B Nazanin" pitchFamily="2" charset="-78"/>
              </a:rPr>
              <a:t>.</a:t>
            </a:r>
            <a:endParaRPr lang="en-US" dirty="0">
              <a:latin typeface="IranNastaliq" pitchFamily="18" charset="0"/>
              <a:cs typeface="B Nazanin" pitchFamily="2" charset="-78"/>
            </a:endParaRPr>
          </a:p>
        </p:txBody>
      </p:sp>
      <p:pic>
        <p:nvPicPr>
          <p:cNvPr id="16" name="Picture 3" descr="BD21328_"/>
          <p:cNvPicPr>
            <a:picLocks noChangeAspect="1" noChangeArrowheads="1"/>
          </p:cNvPicPr>
          <p:nvPr/>
        </p:nvPicPr>
        <p:blipFill>
          <a:blip r:embed="rId4" cstate="print"/>
          <a:srcRect/>
          <a:stretch>
            <a:fillRect/>
          </a:stretch>
        </p:blipFill>
        <p:spPr bwMode="auto">
          <a:xfrm>
            <a:off x="217394" y="1295400"/>
            <a:ext cx="2971800" cy="65272"/>
          </a:xfrm>
          <a:prstGeom prst="rect">
            <a:avLst/>
          </a:prstGeom>
          <a:noFill/>
        </p:spPr>
      </p:pic>
      <p:pic>
        <p:nvPicPr>
          <p:cNvPr id="17" name="Picture 3" descr="BD21328_"/>
          <p:cNvPicPr>
            <a:picLocks noChangeAspect="1" noChangeArrowheads="1"/>
          </p:cNvPicPr>
          <p:nvPr/>
        </p:nvPicPr>
        <p:blipFill>
          <a:blip r:embed="rId4" cstate="print"/>
          <a:srcRect/>
          <a:stretch>
            <a:fillRect/>
          </a:stretch>
        </p:blipFill>
        <p:spPr bwMode="auto">
          <a:xfrm>
            <a:off x="277906" y="5185572"/>
            <a:ext cx="2971800" cy="65272"/>
          </a:xfrm>
          <a:prstGeom prst="rect">
            <a:avLst/>
          </a:prstGeom>
          <a:noFill/>
        </p:spPr>
      </p:pic>
    </p:spTree>
    <p:extLst>
      <p:ext uri="{BB962C8B-B14F-4D97-AF65-F5344CB8AC3E}">
        <p14:creationId xmlns:p14="http://schemas.microsoft.com/office/powerpoint/2010/main" val="4210296290"/>
      </p:ext>
    </p:extLst>
  </p:cSld>
  <p:clrMapOvr>
    <a:masterClrMapping/>
  </p:clrMapOvr>
  <p:transition spd="med">
    <p:randomBar dir="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152400" y="1443826"/>
            <a:ext cx="2895600" cy="8617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fontAlgn="base">
              <a:lnSpc>
                <a:spcPct val="150000"/>
              </a:lnSpc>
              <a:spcBef>
                <a:spcPct val="0"/>
              </a:spcBef>
              <a:spcAft>
                <a:spcPct val="0"/>
              </a:spcAft>
              <a:tabLst>
                <a:tab pos="4951413" algn="r"/>
              </a:tabLst>
            </a:pPr>
            <a:r>
              <a:rPr lang="fa-IR" sz="1400" dirty="0" smtClean="0">
                <a:latin typeface="IranNastaliq" pitchFamily="18" charset="0"/>
                <a:cs typeface="B Nazanin" pitchFamily="2" charset="-78"/>
              </a:rPr>
              <a:t>خط لوله گاز " 48 تركمنستان / سرخس / خانگيران / سنگ بست- نمايي از عمليات لوله گذاري</a:t>
            </a:r>
            <a:endParaRPr lang="en-US" sz="1400" dirty="0" smtClean="0">
              <a:latin typeface="IranNastaliq"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0" name="Picture 3" descr="BD21328_"/>
          <p:cNvPicPr>
            <a:picLocks noChangeAspect="1" noChangeArrowheads="1"/>
          </p:cNvPicPr>
          <p:nvPr/>
        </p:nvPicPr>
        <p:blipFill>
          <a:blip r:embed="rId2" cstate="print"/>
          <a:srcRect/>
          <a:stretch>
            <a:fillRect/>
          </a:stretch>
        </p:blipFill>
        <p:spPr bwMode="auto">
          <a:xfrm>
            <a:off x="152400" y="2133600"/>
            <a:ext cx="2971800" cy="65272"/>
          </a:xfrm>
          <a:prstGeom prst="rect">
            <a:avLst/>
          </a:prstGeom>
          <a:noFill/>
        </p:spPr>
      </p:pic>
      <p:sp>
        <p:nvSpPr>
          <p:cNvPr id="14" name="Rectangle 4"/>
          <p:cNvSpPr>
            <a:spLocks noChangeArrowheads="1"/>
          </p:cNvSpPr>
          <p:nvPr/>
        </p:nvSpPr>
        <p:spPr bwMode="auto">
          <a:xfrm>
            <a:off x="152400" y="3850704"/>
            <a:ext cx="2895600" cy="1292662"/>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fontAlgn="base">
              <a:lnSpc>
                <a:spcPct val="150000"/>
              </a:lnSpc>
              <a:spcBef>
                <a:spcPct val="0"/>
              </a:spcBef>
              <a:spcAft>
                <a:spcPct val="0"/>
              </a:spcAft>
              <a:tabLst>
                <a:tab pos="4951413" algn="r"/>
              </a:tabLst>
            </a:pPr>
            <a:r>
              <a:rPr lang="fa-IR" sz="1400" dirty="0" smtClean="0">
                <a:latin typeface="IranNastaliq" pitchFamily="18" charset="0"/>
                <a:cs typeface="B Nazanin" pitchFamily="2" charset="-78"/>
              </a:rPr>
              <a:t>خط لوله گاز " 48 تركمنستان / سرخس / خانگيران / سنگ بست- نمايي از عمليات لوله گذاري</a:t>
            </a:r>
            <a:endParaRPr lang="en-US" sz="1400" dirty="0" smtClean="0">
              <a:latin typeface="IranNastaliq" pitchFamily="18" charset="0"/>
              <a:cs typeface="B Nazanin" pitchFamily="2" charset="-78"/>
            </a:endParaRPr>
          </a:p>
          <a:p>
            <a:pPr algn="justLow"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lvl="0" algn="r" rtl="1" eaLnBrk="0" fontAlgn="base" hangingPunct="0">
              <a:spcBef>
                <a:spcPct val="0"/>
              </a:spcBef>
              <a:spcAft>
                <a:spcPct val="0"/>
              </a:spcAft>
              <a:tabLst>
                <a:tab pos="4951413" algn="r"/>
              </a:tabLst>
            </a:pP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5" name="Picture 3" descr="BD21328_"/>
          <p:cNvPicPr>
            <a:picLocks noChangeAspect="1" noChangeArrowheads="1"/>
          </p:cNvPicPr>
          <p:nvPr/>
        </p:nvPicPr>
        <p:blipFill>
          <a:blip r:embed="rId2" cstate="print"/>
          <a:srcRect/>
          <a:stretch>
            <a:fillRect/>
          </a:stretch>
        </p:blipFill>
        <p:spPr bwMode="auto">
          <a:xfrm>
            <a:off x="152400" y="4648200"/>
            <a:ext cx="2971800" cy="65272"/>
          </a:xfrm>
          <a:prstGeom prst="rect">
            <a:avLst/>
          </a:prstGeom>
          <a:noFill/>
        </p:spPr>
      </p:pic>
      <p:sp>
        <p:nvSpPr>
          <p:cNvPr id="17" name="Rectangle 4"/>
          <p:cNvSpPr>
            <a:spLocks noChangeArrowheads="1"/>
          </p:cNvSpPr>
          <p:nvPr/>
        </p:nvSpPr>
        <p:spPr bwMode="auto">
          <a:xfrm>
            <a:off x="152400" y="6810717"/>
            <a:ext cx="2895600" cy="646331"/>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r>
              <a:rPr lang="fa-IR" sz="1400" dirty="0" smtClean="0">
                <a:latin typeface="IranNastaliq" pitchFamily="18" charset="0"/>
                <a:cs typeface="B Nazanin" pitchFamily="2" charset="-78"/>
              </a:rPr>
              <a:t>پروژه احداث انبار نفت ملاير به صورت </a:t>
            </a:r>
            <a:r>
              <a:rPr lang="en-US" sz="1400" dirty="0" smtClean="0">
                <a:latin typeface="Calibri" pitchFamily="34" charset="0"/>
              </a:rPr>
              <a:t>EPC</a:t>
            </a:r>
          </a:p>
          <a:p>
            <a:pPr algn="r" rtl="1"/>
            <a:endParaRPr lang="en-US" sz="1400" dirty="0" smtClean="0">
              <a:latin typeface="IranNastaliq"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8" name="Picture 3" descr="BD21328_"/>
          <p:cNvPicPr>
            <a:picLocks noChangeAspect="1" noChangeArrowheads="1"/>
          </p:cNvPicPr>
          <p:nvPr/>
        </p:nvPicPr>
        <p:blipFill>
          <a:blip r:embed="rId2" cstate="print"/>
          <a:srcRect/>
          <a:stretch>
            <a:fillRect/>
          </a:stretch>
        </p:blipFill>
        <p:spPr bwMode="auto">
          <a:xfrm>
            <a:off x="152400" y="7162800"/>
            <a:ext cx="2971800" cy="65272"/>
          </a:xfrm>
          <a:prstGeom prst="rect">
            <a:avLst/>
          </a:prstGeom>
          <a:noFill/>
        </p:spPr>
      </p:pic>
      <p:pic>
        <p:nvPicPr>
          <p:cNvPr id="33794" name="Picture 2" descr="DSC00125"/>
          <p:cNvPicPr>
            <a:picLocks noChangeAspect="1" noChangeArrowheads="1"/>
          </p:cNvPicPr>
          <p:nvPr/>
        </p:nvPicPr>
        <p:blipFill>
          <a:blip r:embed="rId3" cstate="print"/>
          <a:srcRect l="18358" r="12929"/>
          <a:stretch>
            <a:fillRect/>
          </a:stretch>
        </p:blipFill>
        <p:spPr bwMode="auto">
          <a:xfrm>
            <a:off x="3657600" y="990600"/>
            <a:ext cx="3200400" cy="2057399"/>
          </a:xfrm>
          <a:prstGeom prst="rect">
            <a:avLst/>
          </a:prstGeom>
          <a:ln>
            <a:noFill/>
          </a:ln>
          <a:effectLst>
            <a:outerShdw blurRad="292100" dist="139700" dir="2700000" algn="tl" rotWithShape="0">
              <a:srgbClr val="333333">
                <a:alpha val="65000"/>
              </a:srgbClr>
            </a:outerShdw>
          </a:effectLst>
        </p:spPr>
      </p:pic>
      <p:pic>
        <p:nvPicPr>
          <p:cNvPr id="33795" name="Picture 3" descr="Untitled007"/>
          <p:cNvPicPr>
            <a:picLocks noChangeAspect="1" noChangeArrowheads="1"/>
          </p:cNvPicPr>
          <p:nvPr/>
        </p:nvPicPr>
        <p:blipFill>
          <a:blip r:embed="rId4" cstate="print"/>
          <a:srcRect l="31197" t="68234" r="9552" b="6157"/>
          <a:stretch>
            <a:fillRect/>
          </a:stretch>
        </p:blipFill>
        <p:spPr bwMode="auto">
          <a:xfrm>
            <a:off x="3657600" y="3581400"/>
            <a:ext cx="3200400" cy="1981200"/>
          </a:xfrm>
          <a:prstGeom prst="rect">
            <a:avLst/>
          </a:prstGeom>
          <a:ln>
            <a:noFill/>
          </a:ln>
          <a:effectLst>
            <a:outerShdw blurRad="292100" dist="139700" dir="2700000" algn="tl" rotWithShape="0">
              <a:srgbClr val="333333">
                <a:alpha val="65000"/>
              </a:srgbClr>
            </a:outerShdw>
          </a:effectLst>
        </p:spPr>
      </p:pic>
      <p:pic>
        <p:nvPicPr>
          <p:cNvPr id="33796" name="Picture 4" descr="4"/>
          <p:cNvPicPr>
            <a:picLocks noChangeAspect="1" noChangeArrowheads="1"/>
          </p:cNvPicPr>
          <p:nvPr/>
        </p:nvPicPr>
        <p:blipFill>
          <a:blip r:embed="rId5" cstate="print"/>
          <a:srcRect/>
          <a:stretch>
            <a:fillRect/>
          </a:stretch>
        </p:blipFill>
        <p:spPr bwMode="auto">
          <a:xfrm>
            <a:off x="3657600" y="6172200"/>
            <a:ext cx="3200400" cy="214153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2114655" y="457203"/>
            <a:ext cx="2730236"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lang="fa-IR" sz="3600" dirty="0" smtClean="0">
                <a:effectLst>
                  <a:outerShdw blurRad="38100" dist="38100" dir="2700000" algn="tl">
                    <a:srgbClr val="000000">
                      <a:alpha val="43137"/>
                    </a:srgbClr>
                  </a:outerShdw>
                </a:effectLst>
                <a:latin typeface="Arial" pitchFamily="34" charset="0"/>
                <a:ea typeface="Times New Roman" pitchFamily="18" charset="0"/>
                <a:cs typeface="B Nazanin" pitchFamily="2" charset="-78"/>
              </a:rPr>
              <a:t>2-1- افراد کلیدی</a:t>
            </a:r>
            <a:endParaRPr kumimoji="0" lang="fa-IR"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025140779"/>
              </p:ext>
            </p:extLst>
          </p:nvPr>
        </p:nvGraphicFramePr>
        <p:xfrm>
          <a:off x="533400" y="1752600"/>
          <a:ext cx="5562600" cy="6428436"/>
        </p:xfrm>
        <a:graphic>
          <a:graphicData uri="http://schemas.openxmlformats.org/drawingml/2006/table">
            <a:tbl>
              <a:tblPr bandRow="1">
                <a:effectLst>
                  <a:outerShdw blurRad="50800" dist="38100" dir="18900000" algn="bl" rotWithShape="0">
                    <a:prstClr val="black">
                      <a:alpha val="40000"/>
                    </a:prstClr>
                  </a:outerShdw>
                </a:effectLst>
                <a:tableStyleId>{D7AC3CCA-C797-4891-BE02-D94E43425B78}</a:tableStyleId>
              </a:tblPr>
              <a:tblGrid>
                <a:gridCol w="990600"/>
                <a:gridCol w="1447800"/>
                <a:gridCol w="1371600"/>
                <a:gridCol w="1295400"/>
                <a:gridCol w="457200"/>
              </a:tblGrid>
              <a:tr h="372669">
                <a:tc>
                  <a:txBody>
                    <a:bodyPr/>
                    <a:lstStyle/>
                    <a:p>
                      <a:pPr marL="0" algn="ctr" rtl="0"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تاریخ اخذ مدرک</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مدرک و رشته تحصيلي</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نام و نام خانوادگي</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سمت</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رديف</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372669">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1361</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لیسانس عمران</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عبدالرضا کرمی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مدیر عامل</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a:t>
                      </a:r>
                    </a:p>
                  </a:txBody>
                  <a:tcPr anchor="ctr"/>
                </a:tc>
              </a:tr>
              <a:tr h="454641">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1361</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فوق لیسانس راه و ساختمان</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مهرداد</a:t>
                      </a:r>
                      <a:r>
                        <a:rPr kumimoji="0" lang="fa-IR" sz="1200" kern="1200" baseline="0" dirty="0" smtClean="0">
                          <a:solidFill>
                            <a:schemeClr val="tx1"/>
                          </a:solidFill>
                          <a:effectLst/>
                          <a:latin typeface="Arial" pitchFamily="34" charset="0"/>
                          <a:ea typeface="Times New Roman" pitchFamily="18" charset="0"/>
                          <a:cs typeface="B Nazanin" pitchFamily="2" charset="-78"/>
                        </a:rPr>
                        <a:t> صامتی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مدیر فنی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2</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63649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a-IR" sz="1200" kern="1200" dirty="0" smtClean="0">
                          <a:solidFill>
                            <a:schemeClr val="tx1"/>
                          </a:solidFill>
                          <a:effectLst/>
                          <a:latin typeface="Arial" pitchFamily="34" charset="0"/>
                          <a:ea typeface="Times New Roman" pitchFamily="18" charset="0"/>
                          <a:cs typeface="B Nazanin" pitchFamily="2" charset="-78"/>
                        </a:rPr>
                        <a:t>1364</a:t>
                      </a:r>
                      <a:endParaRPr kumimoji="0" lang="en-US" sz="1200" kern="1200" dirty="0" smtClean="0">
                        <a:solidFill>
                          <a:schemeClr val="tx1"/>
                        </a:solidFill>
                        <a:effectLst/>
                        <a:latin typeface="Arial" pitchFamily="34" charset="0"/>
                        <a:ea typeface="Times New Roman" pitchFamily="18" charset="0"/>
                        <a:cs typeface="B Nazanin" pitchFamily="2" charset="-78"/>
                      </a:endParaRPr>
                    </a:p>
                    <a:p>
                      <a:pPr marL="0" algn="ctr" rtl="0" eaLnBrk="1" latinLnBrk="0" hangingPunct="1"/>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a-IR" sz="1200" kern="1200" dirty="0" smtClean="0">
                          <a:solidFill>
                            <a:schemeClr val="tx1"/>
                          </a:solidFill>
                          <a:effectLst/>
                          <a:latin typeface="Arial" pitchFamily="34" charset="0"/>
                          <a:ea typeface="Times New Roman" pitchFamily="18" charset="0"/>
                          <a:cs typeface="B Nazanin" pitchFamily="2" charset="-78"/>
                        </a:rPr>
                        <a:t>لیسانس عمران</a:t>
                      </a:r>
                      <a:endParaRPr kumimoji="0" lang="en-US" sz="1200" kern="1200" dirty="0" smtClean="0">
                        <a:solidFill>
                          <a:schemeClr val="tx1"/>
                        </a:solidFill>
                        <a:effectLst/>
                        <a:latin typeface="Arial" pitchFamily="34" charset="0"/>
                        <a:ea typeface="Times New Roman" pitchFamily="18" charset="0"/>
                        <a:cs typeface="B Nazanin" pitchFamily="2" charset="-78"/>
                      </a:endParaRPr>
                    </a:p>
                    <a:p>
                      <a:pPr marL="0" algn="ctr" rtl="0" eaLnBrk="1" latinLnBrk="0" hangingPunct="1"/>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a-IR" sz="1200" kern="1200" dirty="0" smtClean="0">
                          <a:solidFill>
                            <a:schemeClr val="tx1"/>
                          </a:solidFill>
                          <a:effectLst/>
                          <a:latin typeface="Arial" pitchFamily="34" charset="0"/>
                          <a:ea typeface="Times New Roman" pitchFamily="18" charset="0"/>
                          <a:cs typeface="B Nazanin" pitchFamily="2" charset="-78"/>
                        </a:rPr>
                        <a:t>غلامحسین کرمی</a:t>
                      </a:r>
                      <a:endParaRPr kumimoji="0" lang="en-US" sz="1200" kern="1200" dirty="0" smtClean="0">
                        <a:solidFill>
                          <a:schemeClr val="tx1"/>
                        </a:solidFill>
                        <a:effectLst/>
                        <a:latin typeface="Arial" pitchFamily="34" charset="0"/>
                        <a:ea typeface="Times New Roman" pitchFamily="18" charset="0"/>
                        <a:cs typeface="B Nazanin" pitchFamily="2" charset="-78"/>
                      </a:endParaRPr>
                    </a:p>
                    <a:p>
                      <a:pPr marL="0" algn="ctr" rtl="0" eaLnBrk="1" latinLnBrk="0" hangingPunct="1"/>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a-IR" sz="1200" kern="1200" dirty="0" smtClean="0">
                          <a:solidFill>
                            <a:schemeClr val="tx1"/>
                          </a:solidFill>
                          <a:effectLst/>
                          <a:latin typeface="Arial" pitchFamily="34" charset="0"/>
                          <a:ea typeface="Times New Roman" pitchFamily="18" charset="0"/>
                          <a:cs typeface="B Nazanin" pitchFamily="2" charset="-78"/>
                        </a:rPr>
                        <a:t>مدیر پروژه های آبنیه و طراحی مهندسی</a:t>
                      </a:r>
                      <a:endParaRPr kumimoji="0" lang="en-US" sz="1200" kern="1200" dirty="0" smtClean="0">
                        <a:solidFill>
                          <a:schemeClr val="tx1"/>
                        </a:solidFill>
                        <a:effectLst/>
                        <a:latin typeface="Arial" pitchFamily="34" charset="0"/>
                        <a:ea typeface="Times New Roman" pitchFamily="18" charset="0"/>
                        <a:cs typeface="B Nazanin" pitchFamily="2" charset="-78"/>
                      </a:endParaRPr>
                    </a:p>
                    <a:p>
                      <a:pPr marL="0" algn="ctr" rtl="0" eaLnBrk="1" latinLnBrk="0" hangingPunct="1"/>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3</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63649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a-IR" sz="1200" kern="1200" dirty="0" smtClean="0">
                          <a:solidFill>
                            <a:schemeClr val="tx1"/>
                          </a:solidFill>
                          <a:effectLst/>
                          <a:latin typeface="Arial" pitchFamily="34" charset="0"/>
                          <a:ea typeface="Times New Roman" pitchFamily="18" charset="0"/>
                          <a:cs typeface="B Nazanin" pitchFamily="2" charset="-78"/>
                        </a:rPr>
                        <a:t>1367</a:t>
                      </a:r>
                      <a:endParaRPr kumimoji="0" lang="en-US" sz="1200" kern="1200" dirty="0" smtClean="0">
                        <a:solidFill>
                          <a:schemeClr val="tx1"/>
                        </a:solidFill>
                        <a:effectLst/>
                        <a:latin typeface="Arial" pitchFamily="34" charset="0"/>
                        <a:ea typeface="Times New Roman" pitchFamily="18" charset="0"/>
                        <a:cs typeface="B Nazanin" pitchFamily="2" charset="-78"/>
                      </a:endParaRPr>
                    </a:p>
                    <a:p>
                      <a:pPr marL="0" algn="ctr" rtl="0" eaLnBrk="1" latinLnBrk="0" hangingPunct="1"/>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a-IR" sz="1200" kern="1200" dirty="0" smtClean="0">
                          <a:solidFill>
                            <a:schemeClr val="tx1"/>
                          </a:solidFill>
                          <a:effectLst/>
                          <a:latin typeface="Arial" pitchFamily="34" charset="0"/>
                          <a:ea typeface="Times New Roman" pitchFamily="18" charset="0"/>
                          <a:cs typeface="B Nazanin" pitchFamily="2" charset="-78"/>
                        </a:rPr>
                        <a:t>لیسانس برق</a:t>
                      </a:r>
                      <a:endParaRPr kumimoji="0" lang="en-US" sz="1200" kern="1200" dirty="0" smtClean="0">
                        <a:solidFill>
                          <a:schemeClr val="tx1"/>
                        </a:solidFill>
                        <a:effectLst/>
                        <a:latin typeface="Arial" pitchFamily="34" charset="0"/>
                        <a:ea typeface="Times New Roman" pitchFamily="18" charset="0"/>
                        <a:cs typeface="B Nazanin" pitchFamily="2" charset="-78"/>
                      </a:endParaRPr>
                    </a:p>
                    <a:p>
                      <a:pPr marL="0" algn="ctr" rtl="0" eaLnBrk="1" latinLnBrk="0" hangingPunct="1"/>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a-IR" sz="1200" kern="1200" dirty="0" smtClean="0">
                          <a:solidFill>
                            <a:schemeClr val="tx1"/>
                          </a:solidFill>
                          <a:effectLst/>
                          <a:latin typeface="Arial" pitchFamily="34" charset="0"/>
                          <a:ea typeface="Times New Roman" pitchFamily="18" charset="0"/>
                          <a:cs typeface="B Nazanin" pitchFamily="2" charset="-78"/>
                        </a:rPr>
                        <a:t>سیروس ابراهیمی</a:t>
                      </a:r>
                      <a:endParaRPr kumimoji="0" lang="en-US" sz="1200" kern="1200" dirty="0" smtClean="0">
                        <a:solidFill>
                          <a:schemeClr val="tx1"/>
                        </a:solidFill>
                        <a:effectLst/>
                        <a:latin typeface="Arial" pitchFamily="34" charset="0"/>
                        <a:ea typeface="Times New Roman" pitchFamily="18" charset="0"/>
                        <a:cs typeface="B Nazanin" pitchFamily="2" charset="-78"/>
                      </a:endParaRPr>
                    </a:p>
                    <a:p>
                      <a:pPr marL="0" algn="ctr" rtl="0" eaLnBrk="1" latinLnBrk="0" hangingPunct="1"/>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a-IR" sz="1200" kern="1200" dirty="0" smtClean="0">
                          <a:solidFill>
                            <a:schemeClr val="tx1"/>
                          </a:solidFill>
                          <a:effectLst/>
                          <a:latin typeface="Arial" pitchFamily="34" charset="0"/>
                          <a:ea typeface="Times New Roman" pitchFamily="18" charset="0"/>
                          <a:cs typeface="B Nazanin" pitchFamily="2" charset="-78"/>
                        </a:rPr>
                        <a:t>مدیر پروژه نفت و گاز و سرپرست امور پیمانها</a:t>
                      </a:r>
                    </a:p>
                    <a:p>
                      <a:pPr marL="0" algn="ctr" rtl="0" eaLnBrk="1" latinLnBrk="0" hangingPunct="1"/>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4</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4641">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1386</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فوق لیسانس عمران</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محسن نوروزی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کارشناس</a:t>
                      </a:r>
                      <a:r>
                        <a:rPr kumimoji="0" lang="fa-IR" sz="1200" kern="1200" baseline="0" dirty="0" smtClean="0">
                          <a:solidFill>
                            <a:schemeClr val="tx1"/>
                          </a:solidFill>
                          <a:effectLst/>
                          <a:latin typeface="Arial" pitchFamily="34" charset="0"/>
                          <a:ea typeface="Times New Roman" pitchFamily="18" charset="0"/>
                          <a:cs typeface="B Nazanin" pitchFamily="2" charset="-78"/>
                        </a:rPr>
                        <a:t> ارشد طراحی پروژهای سیمان</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5</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4641">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1363</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لیسانس برق و الکترونیک</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محمد رضا مظهری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سرپرست</a:t>
                      </a:r>
                      <a:r>
                        <a:rPr kumimoji="0" lang="fa-IR" sz="1200" kern="1200" baseline="0" dirty="0" smtClean="0">
                          <a:solidFill>
                            <a:schemeClr val="tx1"/>
                          </a:solidFill>
                          <a:effectLst/>
                          <a:latin typeface="Arial" pitchFamily="34" charset="0"/>
                          <a:ea typeface="Times New Roman" pitchFamily="18" charset="0"/>
                          <a:cs typeface="B Nazanin" pitchFamily="2" charset="-78"/>
                        </a:rPr>
                        <a:t> بخش حفاظت کاتودیک</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6</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4641">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1366</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لیسانس شیمی صنعتی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حسن صفایی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کارشناس خط لوله و نفت و گاز</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7</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4641">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1365</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لیسانس مکانیک</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رضا نخجوانی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کارشناس</a:t>
                      </a:r>
                      <a:r>
                        <a:rPr kumimoji="0" lang="fa-IR" sz="1200" kern="1200" baseline="0" dirty="0" smtClean="0">
                          <a:solidFill>
                            <a:schemeClr val="tx1"/>
                          </a:solidFill>
                          <a:effectLst/>
                          <a:latin typeface="Arial" pitchFamily="34" charset="0"/>
                          <a:ea typeface="Times New Roman" pitchFamily="18" charset="0"/>
                          <a:cs typeface="B Nazanin" pitchFamily="2" charset="-78"/>
                        </a:rPr>
                        <a:t> ارشد تاسیسات</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8</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4641">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1364</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a-IR" sz="1200" kern="1200" dirty="0" smtClean="0">
                          <a:solidFill>
                            <a:schemeClr val="tx1"/>
                          </a:solidFill>
                          <a:effectLst/>
                          <a:latin typeface="Arial" pitchFamily="34" charset="0"/>
                          <a:ea typeface="Times New Roman" pitchFamily="18" charset="0"/>
                          <a:cs typeface="B Nazanin" pitchFamily="2" charset="-78"/>
                        </a:rPr>
                        <a:t>لیسانس مکانیک</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رامین کلاهچی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کارشناس طراحی و مهندسی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9</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4641">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1375</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a-IR" sz="1200" kern="1200" dirty="0" smtClean="0">
                          <a:solidFill>
                            <a:schemeClr val="tx1"/>
                          </a:solidFill>
                          <a:effectLst/>
                          <a:latin typeface="Arial" pitchFamily="34" charset="0"/>
                          <a:ea typeface="Times New Roman" pitchFamily="18" charset="0"/>
                          <a:cs typeface="B Nazanin" pitchFamily="2" charset="-78"/>
                        </a:rPr>
                        <a:t>لیسانس مکانیک</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وحید شاهمیر</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کارشناس تاسیسات مکانیکی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10</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4641">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1376</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فوق لیسانس محیط زیست</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مجید مطلق</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طراح و مدیر پروژه های آب و فاضلاب</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11</a:t>
                      </a:r>
                    </a:p>
                  </a:txBody>
                  <a:tcPr anchor="ctr"/>
                </a:tc>
              </a:tr>
              <a:tr h="372669">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1373</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مهندس شیمی</a:t>
                      </a: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حمیدرضا شجاعی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سرپرست بخش ایمنی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12</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372669">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1375</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لیسانس عمران</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رضا حسین زاده</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سرپرست بخش سیویل</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13</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bl>
          </a:graphicData>
        </a:graphic>
      </p:graphicFrame>
    </p:spTree>
  </p:cSld>
  <p:clrMapOvr>
    <a:masterClrMapping/>
  </p:clrMapOvr>
  <p:transition spd="med">
    <p:randomBar dir="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152400" y="1726595"/>
            <a:ext cx="2895600" cy="29623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lnSpc>
                <a:spcPct val="150000"/>
              </a:lnSpc>
            </a:pPr>
            <a:r>
              <a:rPr lang="fa-IR" sz="1400" dirty="0" smtClean="0">
                <a:latin typeface="IranNastaliq" pitchFamily="18" charset="0"/>
                <a:cs typeface="B Nazanin" pitchFamily="2" charset="-78"/>
              </a:rPr>
              <a:t>پروژه احداث انبار نفت ملاير به صورت </a:t>
            </a:r>
            <a:r>
              <a:rPr lang="en-US" sz="1400" dirty="0" smtClean="0">
                <a:latin typeface="Calibri" pitchFamily="34" charset="0"/>
              </a:rPr>
              <a:t>EPC</a:t>
            </a:r>
          </a:p>
        </p:txBody>
      </p:sp>
      <p:pic>
        <p:nvPicPr>
          <p:cNvPr id="10" name="Picture 3" descr="BD21328_"/>
          <p:cNvPicPr>
            <a:picLocks noChangeAspect="1" noChangeArrowheads="1"/>
          </p:cNvPicPr>
          <p:nvPr/>
        </p:nvPicPr>
        <p:blipFill>
          <a:blip r:embed="rId2" cstate="print"/>
          <a:srcRect/>
          <a:stretch>
            <a:fillRect/>
          </a:stretch>
        </p:blipFill>
        <p:spPr bwMode="auto">
          <a:xfrm>
            <a:off x="152400" y="2133600"/>
            <a:ext cx="2971800" cy="65272"/>
          </a:xfrm>
          <a:prstGeom prst="rect">
            <a:avLst/>
          </a:prstGeom>
          <a:noFill/>
        </p:spPr>
      </p:pic>
      <p:sp>
        <p:nvSpPr>
          <p:cNvPr id="14" name="Rectangle 4"/>
          <p:cNvSpPr>
            <a:spLocks noChangeArrowheads="1"/>
          </p:cNvSpPr>
          <p:nvPr/>
        </p:nvSpPr>
        <p:spPr bwMode="auto">
          <a:xfrm>
            <a:off x="152400" y="3950237"/>
            <a:ext cx="2895600" cy="8617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lnSpc>
                <a:spcPct val="150000"/>
              </a:lnSpc>
            </a:pPr>
            <a:r>
              <a:rPr lang="fa-IR" sz="1400" dirty="0" smtClean="0">
                <a:latin typeface="IranNastaliq" pitchFamily="18" charset="0"/>
                <a:cs typeface="B Nazanin" pitchFamily="2" charset="-78"/>
              </a:rPr>
              <a:t>پروژه احداث مخرن 3000 متر مكعبي مازوت نيروگاه لوشان</a:t>
            </a:r>
            <a:endParaRPr lang="en-US" sz="1400" dirty="0" smtClean="0">
              <a:latin typeface="IranNastaliq"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5" name="Picture 3" descr="BD21328_"/>
          <p:cNvPicPr>
            <a:picLocks noChangeAspect="1" noChangeArrowheads="1"/>
          </p:cNvPicPr>
          <p:nvPr/>
        </p:nvPicPr>
        <p:blipFill>
          <a:blip r:embed="rId2" cstate="print"/>
          <a:srcRect/>
          <a:stretch>
            <a:fillRect/>
          </a:stretch>
        </p:blipFill>
        <p:spPr bwMode="auto">
          <a:xfrm>
            <a:off x="152400" y="4648200"/>
            <a:ext cx="2971800" cy="65272"/>
          </a:xfrm>
          <a:prstGeom prst="rect">
            <a:avLst/>
          </a:prstGeom>
          <a:noFill/>
        </p:spPr>
      </p:pic>
      <p:sp>
        <p:nvSpPr>
          <p:cNvPr id="17" name="Rectangle 4"/>
          <p:cNvSpPr>
            <a:spLocks noChangeArrowheads="1"/>
          </p:cNvSpPr>
          <p:nvPr/>
        </p:nvSpPr>
        <p:spPr bwMode="auto">
          <a:xfrm>
            <a:off x="152400" y="6437443"/>
            <a:ext cx="2895600" cy="1292662"/>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lnSpc>
                <a:spcPct val="150000"/>
              </a:lnSpc>
            </a:pPr>
            <a:r>
              <a:rPr lang="fa-IR" sz="1400" dirty="0" smtClean="0">
                <a:latin typeface="IranNastaliq" pitchFamily="18" charset="0"/>
                <a:cs typeface="B Nazanin" pitchFamily="2" charset="-78"/>
              </a:rPr>
              <a:t>پروژه احداث کارخانه کاشی کاژه</a:t>
            </a:r>
            <a:r>
              <a:rPr lang="en-US" sz="1400" dirty="0" smtClean="0">
                <a:latin typeface="IranNastaliq" pitchFamily="18" charset="0"/>
                <a:cs typeface="B Nazanin" pitchFamily="2" charset="-78"/>
              </a:rPr>
              <a:t> </a:t>
            </a:r>
            <a:r>
              <a:rPr lang="fa-IR" sz="1400" dirty="0" smtClean="0">
                <a:latin typeface="IranNastaliq" pitchFamily="18" charset="0"/>
                <a:cs typeface="B Nazanin" pitchFamily="2" charset="-78"/>
              </a:rPr>
              <a:t>نمایی از پست برق 63 کیلو ولت به 20 کیلو ولت</a:t>
            </a:r>
            <a:endParaRPr lang="en-US" sz="1400" dirty="0" smtClean="0">
              <a:latin typeface="IranNastaliq" pitchFamily="18" charset="0"/>
              <a:cs typeface="B Nazanin" pitchFamily="2" charset="-78"/>
            </a:endParaRPr>
          </a:p>
          <a:p>
            <a:pPr algn="justLow" rtl="1">
              <a:lnSpc>
                <a:spcPct val="150000"/>
              </a:lnSpc>
            </a:pPr>
            <a:endParaRPr lang="en-US" sz="1400" dirty="0" smtClean="0">
              <a:latin typeface="IranNastaliq" pitchFamily="18" charset="0"/>
              <a:cs typeface="B Nazanin" pitchFamily="2" charset="-78"/>
            </a:endParaRPr>
          </a:p>
          <a:p>
            <a:pPr algn="justLow" rtl="1">
              <a:lnSpc>
                <a:spcPct val="150000"/>
              </a:lnSpc>
            </a:pPr>
            <a:r>
              <a:rPr lang="fa-IR" sz="1400" dirty="0" smtClean="0">
                <a:latin typeface="IranNastaliq" pitchFamily="18" charset="0"/>
                <a:cs typeface="B Nazanin" pitchFamily="2" charset="-78"/>
              </a:rPr>
              <a:t>اسلام آباد غرب</a:t>
            </a:r>
            <a:endParaRPr lang="en-US" sz="1400" dirty="0" smtClean="0">
              <a:latin typeface="IranNastaliq" pitchFamily="18" charset="0"/>
              <a:cs typeface="B Nazanin" pitchFamily="2" charset="-78"/>
            </a:endParaRPr>
          </a:p>
        </p:txBody>
      </p:sp>
      <p:pic>
        <p:nvPicPr>
          <p:cNvPr id="18" name="Picture 3" descr="BD21328_"/>
          <p:cNvPicPr>
            <a:picLocks noChangeAspect="1" noChangeArrowheads="1"/>
          </p:cNvPicPr>
          <p:nvPr/>
        </p:nvPicPr>
        <p:blipFill>
          <a:blip r:embed="rId2" cstate="print"/>
          <a:srcRect/>
          <a:stretch>
            <a:fillRect/>
          </a:stretch>
        </p:blipFill>
        <p:spPr bwMode="auto">
          <a:xfrm>
            <a:off x="152400" y="7239000"/>
            <a:ext cx="2971800" cy="65272"/>
          </a:xfrm>
          <a:prstGeom prst="rect">
            <a:avLst/>
          </a:prstGeom>
          <a:noFill/>
        </p:spPr>
      </p:pic>
      <p:pic>
        <p:nvPicPr>
          <p:cNvPr id="34818" name="Picture 2" descr="1"/>
          <p:cNvPicPr>
            <a:picLocks noChangeAspect="1" noChangeArrowheads="1"/>
          </p:cNvPicPr>
          <p:nvPr/>
        </p:nvPicPr>
        <p:blipFill>
          <a:blip r:embed="rId3" cstate="print"/>
          <a:srcRect/>
          <a:stretch>
            <a:fillRect/>
          </a:stretch>
        </p:blipFill>
        <p:spPr bwMode="auto">
          <a:xfrm>
            <a:off x="3657600" y="990600"/>
            <a:ext cx="3200400" cy="2057400"/>
          </a:xfrm>
          <a:prstGeom prst="rect">
            <a:avLst/>
          </a:prstGeom>
          <a:ln>
            <a:noFill/>
          </a:ln>
          <a:effectLst>
            <a:outerShdw blurRad="292100" dist="139700" dir="2700000" algn="tl" rotWithShape="0">
              <a:srgbClr val="333333">
                <a:alpha val="65000"/>
              </a:srgbClr>
            </a:outerShdw>
          </a:effectLst>
        </p:spPr>
      </p:pic>
      <p:pic>
        <p:nvPicPr>
          <p:cNvPr id="34819" name="Picture 3" descr="IMG_1027"/>
          <p:cNvPicPr>
            <a:picLocks noChangeAspect="1" noChangeArrowheads="1"/>
          </p:cNvPicPr>
          <p:nvPr/>
        </p:nvPicPr>
        <p:blipFill>
          <a:blip r:embed="rId4" cstate="print"/>
          <a:srcRect/>
          <a:stretch>
            <a:fillRect/>
          </a:stretch>
        </p:blipFill>
        <p:spPr bwMode="auto">
          <a:xfrm>
            <a:off x="3657600" y="3581400"/>
            <a:ext cx="3200400" cy="1974849"/>
          </a:xfrm>
          <a:prstGeom prst="rect">
            <a:avLst/>
          </a:prstGeom>
          <a:ln>
            <a:noFill/>
          </a:ln>
          <a:effectLst>
            <a:outerShdw blurRad="292100" dist="139700" dir="2700000" algn="tl" rotWithShape="0">
              <a:srgbClr val="333333">
                <a:alpha val="65000"/>
              </a:srgbClr>
            </a:outerShdw>
          </a:effectLst>
        </p:spPr>
      </p:pic>
      <p:pic>
        <p:nvPicPr>
          <p:cNvPr id="34820" name="Picture 4" descr="DSC00734"/>
          <p:cNvPicPr>
            <a:picLocks noChangeAspect="1" noChangeArrowheads="1"/>
          </p:cNvPicPr>
          <p:nvPr/>
        </p:nvPicPr>
        <p:blipFill>
          <a:blip r:embed="rId5" cstate="print"/>
          <a:srcRect/>
          <a:stretch>
            <a:fillRect/>
          </a:stretch>
        </p:blipFill>
        <p:spPr bwMode="auto">
          <a:xfrm>
            <a:off x="3657600" y="6172200"/>
            <a:ext cx="3200400" cy="213359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randomBar dir="ver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152400" y="1384448"/>
            <a:ext cx="2895600" cy="1265731"/>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lnSpc>
                <a:spcPct val="150000"/>
              </a:lnSpc>
            </a:pPr>
            <a:r>
              <a:rPr lang="fa-IR" sz="1400" dirty="0" smtClean="0">
                <a:latin typeface="IranNastaliq" pitchFamily="18" charset="0"/>
                <a:cs typeface="B Nazanin" pitchFamily="2" charset="-78"/>
              </a:rPr>
              <a:t>پروژه احداث کارخانه کاشی کاژه</a:t>
            </a:r>
            <a:r>
              <a:rPr lang="en-US" sz="1400" dirty="0" smtClean="0">
                <a:latin typeface="IranNastaliq" pitchFamily="18" charset="0"/>
                <a:cs typeface="B Nazanin" pitchFamily="2" charset="-78"/>
              </a:rPr>
              <a:t> </a:t>
            </a:r>
            <a:r>
              <a:rPr lang="fa-IR" sz="1400" dirty="0" smtClean="0">
                <a:latin typeface="IranNastaliq" pitchFamily="18" charset="0"/>
                <a:cs typeface="B Nazanin" pitchFamily="2" charset="-78"/>
              </a:rPr>
              <a:t>- نمایی از اسپری درایر ها</a:t>
            </a:r>
          </a:p>
          <a:p>
            <a:pPr algn="justLow" rtl="1">
              <a:lnSpc>
                <a:spcPct val="150000"/>
              </a:lnSpc>
            </a:pPr>
            <a:endParaRPr lang="fa-IR" sz="1400" dirty="0" smtClean="0">
              <a:latin typeface="IranNastaliq" pitchFamily="18" charset="0"/>
              <a:cs typeface="B Nazanin" pitchFamily="2" charset="-78"/>
            </a:endParaRPr>
          </a:p>
          <a:p>
            <a:pPr algn="justLow" rtl="1">
              <a:lnSpc>
                <a:spcPct val="150000"/>
              </a:lnSpc>
            </a:pPr>
            <a:r>
              <a:rPr lang="fa-IR" sz="1400" dirty="0" smtClean="0">
                <a:latin typeface="IranNastaliq" pitchFamily="18" charset="0"/>
                <a:cs typeface="B Nazanin" pitchFamily="2" charset="-78"/>
              </a:rPr>
              <a:t>اسلام آباد غرب</a:t>
            </a:r>
            <a:endParaRPr lang="en-US" sz="1400" dirty="0" smtClean="0">
              <a:latin typeface="IranNastaliq" pitchFamily="18" charset="0"/>
              <a:cs typeface="B Nazanin" pitchFamily="2" charset="-78"/>
            </a:endParaRPr>
          </a:p>
        </p:txBody>
      </p:sp>
      <p:pic>
        <p:nvPicPr>
          <p:cNvPr id="10" name="Picture 3" descr="BD21328_"/>
          <p:cNvPicPr>
            <a:picLocks noChangeAspect="1" noChangeArrowheads="1"/>
          </p:cNvPicPr>
          <p:nvPr/>
        </p:nvPicPr>
        <p:blipFill>
          <a:blip r:embed="rId2" cstate="print"/>
          <a:srcRect/>
          <a:stretch>
            <a:fillRect/>
          </a:stretch>
        </p:blipFill>
        <p:spPr bwMode="auto">
          <a:xfrm>
            <a:off x="152400" y="2133600"/>
            <a:ext cx="2971800" cy="65272"/>
          </a:xfrm>
          <a:prstGeom prst="rect">
            <a:avLst/>
          </a:prstGeom>
          <a:noFill/>
        </p:spPr>
      </p:pic>
      <p:sp>
        <p:nvSpPr>
          <p:cNvPr id="14" name="Rectangle 4"/>
          <p:cNvSpPr>
            <a:spLocks noChangeArrowheads="1"/>
          </p:cNvSpPr>
          <p:nvPr/>
        </p:nvSpPr>
        <p:spPr bwMode="auto">
          <a:xfrm>
            <a:off x="152400" y="3793417"/>
            <a:ext cx="2895600" cy="1292662"/>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lnSpc>
                <a:spcPct val="150000"/>
              </a:lnSpc>
            </a:pPr>
            <a:r>
              <a:rPr lang="fa-IR" sz="1400" dirty="0" smtClean="0">
                <a:latin typeface="IranNastaliq" pitchFamily="18" charset="0"/>
                <a:cs typeface="B Nazanin" pitchFamily="2" charset="-78"/>
              </a:rPr>
              <a:t>پروژه احداث کارخانه کاشی کاژه</a:t>
            </a:r>
            <a:r>
              <a:rPr lang="en-US" sz="1400" dirty="0" smtClean="0">
                <a:latin typeface="IranNastaliq" pitchFamily="18" charset="0"/>
                <a:cs typeface="B Nazanin" pitchFamily="2" charset="-78"/>
              </a:rPr>
              <a:t> </a:t>
            </a:r>
            <a:r>
              <a:rPr lang="fa-IR" sz="1400" dirty="0" smtClean="0">
                <a:latin typeface="IranNastaliq" pitchFamily="18" charset="0"/>
                <a:cs typeface="B Nazanin" pitchFamily="2" charset="-78"/>
              </a:rPr>
              <a:t>- نمایی از بال میل های 88 و 140 مترمکعبی</a:t>
            </a:r>
            <a:endParaRPr lang="en-US" sz="1400" dirty="0" smtClean="0">
              <a:latin typeface="IranNastaliq" pitchFamily="18" charset="0"/>
              <a:cs typeface="B Nazanin" pitchFamily="2" charset="-78"/>
            </a:endParaRPr>
          </a:p>
          <a:p>
            <a:pPr algn="justLow" rtl="1">
              <a:lnSpc>
                <a:spcPct val="150000"/>
              </a:lnSpc>
            </a:pPr>
            <a:endParaRPr lang="fa-IR" sz="1400" dirty="0" smtClean="0">
              <a:latin typeface="IranNastaliq" pitchFamily="18" charset="0"/>
              <a:cs typeface="B Nazanin" pitchFamily="2" charset="-78"/>
            </a:endParaRPr>
          </a:p>
          <a:p>
            <a:pPr algn="justLow" rtl="1">
              <a:lnSpc>
                <a:spcPct val="150000"/>
              </a:lnSpc>
            </a:pPr>
            <a:r>
              <a:rPr lang="fa-IR" sz="1400" dirty="0" smtClean="0">
                <a:latin typeface="IranNastaliq" pitchFamily="18" charset="0"/>
                <a:cs typeface="B Nazanin" pitchFamily="2" charset="-78"/>
              </a:rPr>
              <a:t>اسلام آباد غرب</a:t>
            </a:r>
            <a:endParaRPr lang="en-US" sz="1400" dirty="0" smtClean="0">
              <a:latin typeface="IranNastaliq" pitchFamily="18" charset="0"/>
              <a:cs typeface="B Nazanin" pitchFamily="2" charset="-78"/>
            </a:endParaRPr>
          </a:p>
        </p:txBody>
      </p:sp>
      <p:pic>
        <p:nvPicPr>
          <p:cNvPr id="15" name="Picture 3" descr="BD21328_"/>
          <p:cNvPicPr>
            <a:picLocks noChangeAspect="1" noChangeArrowheads="1"/>
          </p:cNvPicPr>
          <p:nvPr/>
        </p:nvPicPr>
        <p:blipFill>
          <a:blip r:embed="rId2" cstate="print"/>
          <a:srcRect/>
          <a:stretch>
            <a:fillRect/>
          </a:stretch>
        </p:blipFill>
        <p:spPr bwMode="auto">
          <a:xfrm>
            <a:off x="152400" y="4648200"/>
            <a:ext cx="2971800" cy="65272"/>
          </a:xfrm>
          <a:prstGeom prst="rect">
            <a:avLst/>
          </a:prstGeom>
          <a:noFill/>
        </p:spPr>
      </p:pic>
      <p:sp>
        <p:nvSpPr>
          <p:cNvPr id="17" name="Rectangle 4"/>
          <p:cNvSpPr>
            <a:spLocks noChangeArrowheads="1"/>
          </p:cNvSpPr>
          <p:nvPr/>
        </p:nvSpPr>
        <p:spPr bwMode="auto">
          <a:xfrm>
            <a:off x="152400" y="6830435"/>
            <a:ext cx="2895600" cy="75405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lnSpc>
                <a:spcPct val="150000"/>
              </a:lnSpc>
            </a:pPr>
            <a:r>
              <a:rPr lang="fa-IR" sz="1400" dirty="0" smtClean="0">
                <a:latin typeface="IranNastaliq" pitchFamily="18" charset="0"/>
                <a:cs typeface="B Nazanin" pitchFamily="2" charset="-78"/>
              </a:rPr>
              <a:t>پروژه احداث کارخانه کاشی کاژه</a:t>
            </a:r>
            <a:r>
              <a:rPr lang="en-US" sz="1400" dirty="0" smtClean="0">
                <a:latin typeface="IranNastaliq" pitchFamily="18" charset="0"/>
                <a:cs typeface="B Nazanin" pitchFamily="2" charset="-78"/>
              </a:rPr>
              <a:t> </a:t>
            </a:r>
            <a:r>
              <a:rPr lang="fa-IR" sz="1400" dirty="0" smtClean="0">
                <a:latin typeface="IranNastaliq" pitchFamily="18" charset="0"/>
                <a:cs typeface="B Nazanin" pitchFamily="2" charset="-78"/>
              </a:rPr>
              <a:t>- نمایی از سالن لعاب</a:t>
            </a:r>
            <a:endParaRPr lang="en-US" sz="1400" dirty="0" smtClean="0">
              <a:latin typeface="IranNastaliq" pitchFamily="18" charset="0"/>
              <a:cs typeface="B Nazanin" pitchFamily="2" charset="-78"/>
            </a:endParaRPr>
          </a:p>
          <a:p>
            <a:pPr algn="justLow" rtl="1"/>
            <a:endParaRPr lang="en-US" sz="1400" dirty="0" smtClean="0">
              <a:latin typeface="IranNastaliq" pitchFamily="18" charset="0"/>
              <a:cs typeface="B Nazanin" pitchFamily="2" charset="-78"/>
            </a:endParaRPr>
          </a:p>
          <a:p>
            <a:pPr algn="justLow" rtl="1"/>
            <a:r>
              <a:rPr lang="fa-IR" sz="1400" dirty="0" smtClean="0">
                <a:latin typeface="IranNastaliq" pitchFamily="18" charset="0"/>
                <a:cs typeface="B Nazanin" pitchFamily="2" charset="-78"/>
              </a:rPr>
              <a:t>اسلام آباد غرب</a:t>
            </a:r>
            <a:endParaRPr lang="en-US" sz="1400" dirty="0" smtClean="0">
              <a:latin typeface="IranNastaliq" pitchFamily="18" charset="0"/>
              <a:cs typeface="B Nazanin" pitchFamily="2" charset="-78"/>
            </a:endParaRPr>
          </a:p>
        </p:txBody>
      </p:sp>
      <p:pic>
        <p:nvPicPr>
          <p:cNvPr id="18" name="Picture 3" descr="BD21328_"/>
          <p:cNvPicPr>
            <a:picLocks noChangeAspect="1" noChangeArrowheads="1"/>
          </p:cNvPicPr>
          <p:nvPr/>
        </p:nvPicPr>
        <p:blipFill>
          <a:blip r:embed="rId2" cstate="print"/>
          <a:srcRect/>
          <a:stretch>
            <a:fillRect/>
          </a:stretch>
        </p:blipFill>
        <p:spPr bwMode="auto">
          <a:xfrm>
            <a:off x="152400" y="7239000"/>
            <a:ext cx="2971800" cy="65272"/>
          </a:xfrm>
          <a:prstGeom prst="rect">
            <a:avLst/>
          </a:prstGeom>
          <a:noFill/>
        </p:spPr>
      </p:pic>
      <p:pic>
        <p:nvPicPr>
          <p:cNvPr id="35842" name="Picture 2" descr="DSC06259"/>
          <p:cNvPicPr>
            <a:picLocks noChangeAspect="1" noChangeArrowheads="1"/>
          </p:cNvPicPr>
          <p:nvPr/>
        </p:nvPicPr>
        <p:blipFill>
          <a:blip r:embed="rId3" cstate="print"/>
          <a:srcRect/>
          <a:stretch>
            <a:fillRect/>
          </a:stretch>
        </p:blipFill>
        <p:spPr bwMode="auto">
          <a:xfrm>
            <a:off x="3657600" y="990600"/>
            <a:ext cx="3200400" cy="2057401"/>
          </a:xfrm>
          <a:prstGeom prst="rect">
            <a:avLst/>
          </a:prstGeom>
          <a:ln>
            <a:noFill/>
          </a:ln>
          <a:effectLst>
            <a:outerShdw blurRad="292100" dist="139700" dir="2700000" algn="tl" rotWithShape="0">
              <a:srgbClr val="333333">
                <a:alpha val="65000"/>
              </a:srgbClr>
            </a:outerShdw>
          </a:effectLst>
        </p:spPr>
      </p:pic>
      <p:pic>
        <p:nvPicPr>
          <p:cNvPr id="35843" name="Picture 3" descr="DSC06639"/>
          <p:cNvPicPr>
            <a:picLocks noChangeAspect="1" noChangeArrowheads="1"/>
          </p:cNvPicPr>
          <p:nvPr/>
        </p:nvPicPr>
        <p:blipFill>
          <a:blip r:embed="rId4" cstate="print"/>
          <a:srcRect/>
          <a:stretch>
            <a:fillRect/>
          </a:stretch>
        </p:blipFill>
        <p:spPr bwMode="auto">
          <a:xfrm>
            <a:off x="3657600" y="3581400"/>
            <a:ext cx="3200400" cy="1952625"/>
          </a:xfrm>
          <a:prstGeom prst="rect">
            <a:avLst/>
          </a:prstGeom>
          <a:ln>
            <a:noFill/>
          </a:ln>
          <a:effectLst>
            <a:outerShdw blurRad="292100" dist="139700" dir="2700000" algn="tl" rotWithShape="0">
              <a:srgbClr val="333333">
                <a:alpha val="65000"/>
              </a:srgbClr>
            </a:outerShdw>
          </a:effectLst>
        </p:spPr>
      </p:pic>
      <p:pic>
        <p:nvPicPr>
          <p:cNvPr id="35844" name="Picture 4" descr="DSC08838"/>
          <p:cNvPicPr>
            <a:picLocks noChangeAspect="1" noChangeArrowheads="1"/>
          </p:cNvPicPr>
          <p:nvPr/>
        </p:nvPicPr>
        <p:blipFill>
          <a:blip r:embed="rId5" cstate="print"/>
          <a:srcRect/>
          <a:stretch>
            <a:fillRect/>
          </a:stretch>
        </p:blipFill>
        <p:spPr bwMode="auto">
          <a:xfrm>
            <a:off x="3657601" y="6172200"/>
            <a:ext cx="3200400" cy="213359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randomBar dir="ver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152400" y="1824738"/>
            <a:ext cx="2895600" cy="646331"/>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r>
              <a:rPr lang="fa-IR" sz="1400" dirty="0" smtClean="0">
                <a:latin typeface="IranNastaliq" pitchFamily="18" charset="0"/>
                <a:cs typeface="B Nazanin" pitchFamily="2" charset="-78"/>
              </a:rPr>
              <a:t>پروژه احداث کارخانه کاشی کاژه</a:t>
            </a:r>
            <a:r>
              <a:rPr lang="en-US" sz="1400" dirty="0" smtClean="0">
                <a:latin typeface="IranNastaliq" pitchFamily="18" charset="0"/>
                <a:cs typeface="B Nazanin" pitchFamily="2" charset="-78"/>
              </a:rPr>
              <a:t> </a:t>
            </a:r>
            <a:r>
              <a:rPr lang="fa-IR" sz="1400" dirty="0" smtClean="0">
                <a:latin typeface="IranNastaliq" pitchFamily="18" charset="0"/>
                <a:cs typeface="B Nazanin" pitchFamily="2" charset="-78"/>
              </a:rPr>
              <a:t>- نمایی از سالن کوره</a:t>
            </a:r>
          </a:p>
          <a:p>
            <a:pPr algn="justLow" rtl="1"/>
            <a:endParaRPr lang="fa-IR" sz="1400" dirty="0" smtClean="0">
              <a:latin typeface="IranNastaliq" pitchFamily="18" charset="0"/>
              <a:cs typeface="B Nazanin" pitchFamily="2" charset="-78"/>
            </a:endParaRPr>
          </a:p>
          <a:p>
            <a:pPr algn="justLow" rtl="1"/>
            <a:r>
              <a:rPr lang="fa-IR" sz="1400" dirty="0" smtClean="0">
                <a:latin typeface="IranNastaliq" pitchFamily="18" charset="0"/>
                <a:cs typeface="B Nazanin" pitchFamily="2" charset="-78"/>
              </a:rPr>
              <a:t>اسلام آباد غرب</a:t>
            </a:r>
            <a:endParaRPr lang="en-US" sz="1400" dirty="0" smtClean="0">
              <a:latin typeface="IranNastaliq" pitchFamily="18" charset="0"/>
              <a:cs typeface="B Nazanin" pitchFamily="2" charset="-78"/>
            </a:endParaRPr>
          </a:p>
        </p:txBody>
      </p:sp>
      <p:pic>
        <p:nvPicPr>
          <p:cNvPr id="10" name="Picture 3" descr="BD21328_"/>
          <p:cNvPicPr>
            <a:picLocks noChangeAspect="1" noChangeArrowheads="1"/>
          </p:cNvPicPr>
          <p:nvPr/>
        </p:nvPicPr>
        <p:blipFill>
          <a:blip r:embed="rId2" cstate="print"/>
          <a:srcRect/>
          <a:stretch>
            <a:fillRect/>
          </a:stretch>
        </p:blipFill>
        <p:spPr bwMode="auto">
          <a:xfrm>
            <a:off x="152400" y="2133600"/>
            <a:ext cx="2971800" cy="65272"/>
          </a:xfrm>
          <a:prstGeom prst="rect">
            <a:avLst/>
          </a:prstGeom>
          <a:noFill/>
        </p:spPr>
      </p:pic>
      <p:sp>
        <p:nvSpPr>
          <p:cNvPr id="14" name="Rectangle 4"/>
          <p:cNvSpPr>
            <a:spLocks noChangeArrowheads="1"/>
          </p:cNvSpPr>
          <p:nvPr/>
        </p:nvSpPr>
        <p:spPr bwMode="auto">
          <a:xfrm>
            <a:off x="152400" y="3789074"/>
            <a:ext cx="2895600" cy="1316326"/>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lnSpc>
                <a:spcPct val="150000"/>
              </a:lnSpc>
            </a:pPr>
            <a:r>
              <a:rPr lang="fa-IR" sz="1400" dirty="0" smtClean="0">
                <a:latin typeface="IranNastaliq" pitchFamily="18" charset="0"/>
                <a:cs typeface="B Nazanin" pitchFamily="2" charset="-78"/>
              </a:rPr>
              <a:t>پروژه احداث کارخانه کاشی کاژه</a:t>
            </a:r>
            <a:r>
              <a:rPr lang="en-US" sz="1400" dirty="0" smtClean="0">
                <a:latin typeface="IranNastaliq" pitchFamily="18" charset="0"/>
                <a:cs typeface="B Nazanin" pitchFamily="2" charset="-78"/>
              </a:rPr>
              <a:t> </a:t>
            </a:r>
            <a:r>
              <a:rPr lang="fa-IR" sz="1400" dirty="0" smtClean="0">
                <a:latin typeface="IranNastaliq" pitchFamily="18" charset="0"/>
                <a:cs typeface="B Nazanin" pitchFamily="2" charset="-78"/>
              </a:rPr>
              <a:t>- نمایی از خطوط پرس و درایر</a:t>
            </a:r>
          </a:p>
          <a:p>
            <a:pPr algn="justLow" rtl="1">
              <a:lnSpc>
                <a:spcPct val="150000"/>
              </a:lnSpc>
            </a:pPr>
            <a:endParaRPr lang="fa-IR" sz="1400" dirty="0" smtClean="0">
              <a:latin typeface="IranNastaliq" pitchFamily="18" charset="0"/>
              <a:cs typeface="B Nazanin" pitchFamily="2" charset="-78"/>
            </a:endParaRPr>
          </a:p>
          <a:p>
            <a:pPr algn="justLow" rtl="1">
              <a:lnSpc>
                <a:spcPct val="150000"/>
              </a:lnSpc>
            </a:pPr>
            <a:r>
              <a:rPr lang="fa-IR" sz="1400" dirty="0" smtClean="0">
                <a:latin typeface="IranNastaliq" pitchFamily="18" charset="0"/>
                <a:cs typeface="B Nazanin" pitchFamily="2" charset="-78"/>
              </a:rPr>
              <a:t>اسلام آباد غرب</a:t>
            </a:r>
            <a:endParaRPr lang="en-US" sz="1400" dirty="0" smtClean="0">
              <a:latin typeface="IranNastaliq" pitchFamily="18" charset="0"/>
              <a:cs typeface="B Nazanin" pitchFamily="2" charset="-78"/>
            </a:endParaRPr>
          </a:p>
        </p:txBody>
      </p:sp>
      <p:pic>
        <p:nvPicPr>
          <p:cNvPr id="15" name="Picture 3" descr="BD21328_"/>
          <p:cNvPicPr>
            <a:picLocks noChangeAspect="1" noChangeArrowheads="1"/>
          </p:cNvPicPr>
          <p:nvPr/>
        </p:nvPicPr>
        <p:blipFill>
          <a:blip r:embed="rId2" cstate="print"/>
          <a:srcRect/>
          <a:stretch>
            <a:fillRect/>
          </a:stretch>
        </p:blipFill>
        <p:spPr bwMode="auto">
          <a:xfrm>
            <a:off x="152400" y="4648200"/>
            <a:ext cx="2971800" cy="65272"/>
          </a:xfrm>
          <a:prstGeom prst="rect">
            <a:avLst/>
          </a:prstGeom>
          <a:noFill/>
        </p:spPr>
      </p:pic>
      <p:sp>
        <p:nvSpPr>
          <p:cNvPr id="17" name="Rectangle 4"/>
          <p:cNvSpPr>
            <a:spLocks noChangeArrowheads="1"/>
          </p:cNvSpPr>
          <p:nvPr/>
        </p:nvSpPr>
        <p:spPr bwMode="auto">
          <a:xfrm>
            <a:off x="152400" y="6414941"/>
            <a:ext cx="2895600" cy="1292662"/>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lnSpc>
                <a:spcPct val="150000"/>
              </a:lnSpc>
            </a:pPr>
            <a:r>
              <a:rPr lang="fa-IR" sz="1400" dirty="0" smtClean="0">
                <a:latin typeface="Calibri" pitchFamily="34" charset="0"/>
                <a:cs typeface="B Nazanin" pitchFamily="2" charset="-78"/>
              </a:rPr>
              <a:t>پروژه عبور 17 رشته خطوط لوله 40 اینچ آب از زیر رودخانه های کرخه و کارون به روش </a:t>
            </a:r>
            <a:r>
              <a:rPr lang="en-US" sz="1400" dirty="0" smtClean="0">
                <a:latin typeface="Calibri" pitchFamily="34" charset="0"/>
                <a:cs typeface="B Nazanin" pitchFamily="2" charset="-78"/>
              </a:rPr>
              <a:t>HDD</a:t>
            </a:r>
          </a:p>
          <a:p>
            <a:pPr algn="justLow" rtl="1">
              <a:lnSpc>
                <a:spcPct val="150000"/>
              </a:lnSpc>
            </a:pPr>
            <a:endParaRPr lang="en-US" sz="1400" dirty="0" smtClean="0">
              <a:latin typeface="Calibri" pitchFamily="34" charset="0"/>
              <a:cs typeface="B Nazanin" pitchFamily="2" charset="-78"/>
            </a:endParaRPr>
          </a:p>
          <a:p>
            <a:pPr algn="justLow" rtl="1">
              <a:lnSpc>
                <a:spcPct val="150000"/>
              </a:lnSpc>
            </a:pPr>
            <a:r>
              <a:rPr lang="fa-IR" sz="1400" dirty="0" smtClean="0">
                <a:latin typeface="Calibri" pitchFamily="34" charset="0"/>
                <a:cs typeface="B Nazanin" pitchFamily="2" charset="-78"/>
              </a:rPr>
              <a:t>نمایی از </a:t>
            </a:r>
            <a:r>
              <a:rPr lang="en-US" sz="1400" dirty="0" smtClean="0">
                <a:latin typeface="Calibri" pitchFamily="34" charset="0"/>
                <a:cs typeface="B Nazanin" pitchFamily="2" charset="-78"/>
              </a:rPr>
              <a:t>Rig</a:t>
            </a:r>
            <a:r>
              <a:rPr lang="en-US" sz="1400" dirty="0" smtClean="0"/>
              <a:t> </a:t>
            </a:r>
            <a:r>
              <a:rPr lang="en-US" sz="1400" dirty="0" smtClean="0">
                <a:latin typeface="Calibri" pitchFamily="34" charset="0"/>
                <a:cs typeface="B Nazanin" pitchFamily="2" charset="-78"/>
              </a:rPr>
              <a:t>Site</a:t>
            </a:r>
          </a:p>
        </p:txBody>
      </p:sp>
      <p:pic>
        <p:nvPicPr>
          <p:cNvPr id="18" name="Picture 3" descr="BD21328_"/>
          <p:cNvPicPr>
            <a:picLocks noChangeAspect="1" noChangeArrowheads="1"/>
          </p:cNvPicPr>
          <p:nvPr/>
        </p:nvPicPr>
        <p:blipFill>
          <a:blip r:embed="rId2" cstate="print"/>
          <a:srcRect/>
          <a:stretch>
            <a:fillRect/>
          </a:stretch>
        </p:blipFill>
        <p:spPr bwMode="auto">
          <a:xfrm>
            <a:off x="152400" y="7239000"/>
            <a:ext cx="2971800" cy="65272"/>
          </a:xfrm>
          <a:prstGeom prst="rect">
            <a:avLst/>
          </a:prstGeom>
          <a:noFill/>
        </p:spPr>
      </p:pic>
      <p:pic>
        <p:nvPicPr>
          <p:cNvPr id="36866" name="Picture 2" descr="DSC08898"/>
          <p:cNvPicPr>
            <a:picLocks noChangeAspect="1" noChangeArrowheads="1"/>
          </p:cNvPicPr>
          <p:nvPr/>
        </p:nvPicPr>
        <p:blipFill>
          <a:blip r:embed="rId3" cstate="print"/>
          <a:srcRect/>
          <a:stretch>
            <a:fillRect/>
          </a:stretch>
        </p:blipFill>
        <p:spPr bwMode="auto">
          <a:xfrm>
            <a:off x="3657600" y="990600"/>
            <a:ext cx="3200400" cy="2057399"/>
          </a:xfrm>
          <a:prstGeom prst="rect">
            <a:avLst/>
          </a:prstGeom>
          <a:ln>
            <a:noFill/>
          </a:ln>
          <a:effectLst>
            <a:outerShdw blurRad="292100" dist="139700" dir="2700000" algn="tl" rotWithShape="0">
              <a:srgbClr val="333333">
                <a:alpha val="65000"/>
              </a:srgbClr>
            </a:outerShdw>
          </a:effectLst>
        </p:spPr>
      </p:pic>
      <p:pic>
        <p:nvPicPr>
          <p:cNvPr id="36867" name="Picture 3" descr="DSC08986"/>
          <p:cNvPicPr>
            <a:picLocks noChangeAspect="1" noChangeArrowheads="1"/>
          </p:cNvPicPr>
          <p:nvPr/>
        </p:nvPicPr>
        <p:blipFill>
          <a:blip r:embed="rId4" cstate="print"/>
          <a:srcRect/>
          <a:stretch>
            <a:fillRect/>
          </a:stretch>
        </p:blipFill>
        <p:spPr bwMode="auto">
          <a:xfrm>
            <a:off x="3657600" y="3581400"/>
            <a:ext cx="3200400" cy="1981199"/>
          </a:xfrm>
          <a:prstGeom prst="rect">
            <a:avLst/>
          </a:prstGeom>
          <a:ln>
            <a:noFill/>
          </a:ln>
          <a:effectLst>
            <a:outerShdw blurRad="292100" dist="139700" dir="2700000" algn="tl" rotWithShape="0">
              <a:srgbClr val="333333">
                <a:alpha val="65000"/>
              </a:srgbClr>
            </a:outerShdw>
          </a:effectLst>
        </p:spPr>
      </p:pic>
      <p:pic>
        <p:nvPicPr>
          <p:cNvPr id="36868" name="Picture 4" descr="1 (105)"/>
          <p:cNvPicPr>
            <a:picLocks noChangeAspect="1" noChangeArrowheads="1"/>
          </p:cNvPicPr>
          <p:nvPr/>
        </p:nvPicPr>
        <p:blipFill>
          <a:blip r:embed="rId5" cstate="print"/>
          <a:srcRect l="11230" t="18159" r="3410" b="9038"/>
          <a:stretch>
            <a:fillRect/>
          </a:stretch>
        </p:blipFill>
        <p:spPr bwMode="auto">
          <a:xfrm>
            <a:off x="3657600" y="6172200"/>
            <a:ext cx="3200400" cy="2133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randomBar dir="ver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152400" y="1359337"/>
            <a:ext cx="2895600" cy="1184940"/>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lnSpc>
                <a:spcPct val="150000"/>
              </a:lnSpc>
            </a:pPr>
            <a:r>
              <a:rPr lang="fa-IR" sz="1400" dirty="0" smtClean="0">
                <a:latin typeface="Calibri" pitchFamily="34" charset="0"/>
                <a:cs typeface="B Nazanin" pitchFamily="2" charset="-78"/>
              </a:rPr>
              <a:t>پروژه عبور 17 رشته خطوط لوله 40 اینچ آب از زیر رودخانه های کرخه و کارون به روش </a:t>
            </a:r>
            <a:r>
              <a:rPr lang="en-US" sz="1400" dirty="0" smtClean="0">
                <a:latin typeface="Calibri" pitchFamily="34" charset="0"/>
                <a:cs typeface="B Nazanin" pitchFamily="2" charset="-78"/>
              </a:rPr>
              <a:t>HDD</a:t>
            </a:r>
          </a:p>
          <a:p>
            <a:pPr algn="justLow" rtl="1">
              <a:lnSpc>
                <a:spcPct val="150000"/>
              </a:lnSpc>
            </a:pPr>
            <a:endParaRPr lang="en-US" sz="1400" dirty="0" smtClean="0">
              <a:latin typeface="Calibri" pitchFamily="34" charset="0"/>
              <a:cs typeface="B Nazanin" pitchFamily="2" charset="-78"/>
            </a:endParaRPr>
          </a:p>
          <a:p>
            <a:pPr algn="justLow" rtl="1"/>
            <a:r>
              <a:rPr lang="fa-IR" sz="1400" dirty="0" smtClean="0">
                <a:latin typeface="Calibri" pitchFamily="34" charset="0"/>
                <a:cs typeface="B Nazanin" pitchFamily="2" charset="-78"/>
              </a:rPr>
              <a:t>آغاز</a:t>
            </a:r>
            <a:r>
              <a:rPr lang="fa-IR" sz="1400" dirty="0" smtClean="0"/>
              <a:t> </a:t>
            </a:r>
            <a:r>
              <a:rPr lang="fa-IR" sz="1400" dirty="0" smtClean="0">
                <a:latin typeface="Calibri" pitchFamily="34" charset="0"/>
                <a:cs typeface="B Nazanin" pitchFamily="2" charset="-78"/>
              </a:rPr>
              <a:t>عملیات</a:t>
            </a:r>
            <a:r>
              <a:rPr lang="fa-IR" sz="1400" dirty="0" smtClean="0"/>
              <a:t> </a:t>
            </a:r>
            <a:r>
              <a:rPr lang="en-US" sz="1400" dirty="0" smtClean="0">
                <a:latin typeface="Calibri" pitchFamily="34" charset="0"/>
                <a:cs typeface="B Nazanin" pitchFamily="2" charset="-78"/>
              </a:rPr>
              <a:t>Pilot</a:t>
            </a:r>
            <a:r>
              <a:rPr lang="en-US" sz="1400" dirty="0" smtClean="0"/>
              <a:t> </a:t>
            </a:r>
            <a:r>
              <a:rPr lang="en-US" sz="1400" dirty="0" smtClean="0">
                <a:latin typeface="Calibri" pitchFamily="34" charset="0"/>
                <a:cs typeface="B Nazanin" pitchFamily="2" charset="-78"/>
              </a:rPr>
              <a:t>Drilling</a:t>
            </a:r>
          </a:p>
        </p:txBody>
      </p:sp>
      <p:pic>
        <p:nvPicPr>
          <p:cNvPr id="10" name="Picture 3" descr="BD21328_"/>
          <p:cNvPicPr>
            <a:picLocks noChangeAspect="1" noChangeArrowheads="1"/>
          </p:cNvPicPr>
          <p:nvPr/>
        </p:nvPicPr>
        <p:blipFill>
          <a:blip r:embed="rId2" cstate="print"/>
          <a:srcRect/>
          <a:stretch>
            <a:fillRect/>
          </a:stretch>
        </p:blipFill>
        <p:spPr bwMode="auto">
          <a:xfrm>
            <a:off x="152400" y="2133600"/>
            <a:ext cx="2971800" cy="65272"/>
          </a:xfrm>
          <a:prstGeom prst="rect">
            <a:avLst/>
          </a:prstGeom>
          <a:noFill/>
        </p:spPr>
      </p:pic>
      <p:sp>
        <p:nvSpPr>
          <p:cNvPr id="14" name="Rectangle 4"/>
          <p:cNvSpPr>
            <a:spLocks noChangeArrowheads="1"/>
          </p:cNvSpPr>
          <p:nvPr/>
        </p:nvSpPr>
        <p:spPr bwMode="auto">
          <a:xfrm>
            <a:off x="152400" y="3854767"/>
            <a:ext cx="2895600" cy="1184940"/>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lnSpc>
                <a:spcPct val="150000"/>
              </a:lnSpc>
            </a:pPr>
            <a:r>
              <a:rPr lang="fa-IR" sz="1400" dirty="0" smtClean="0">
                <a:latin typeface="Calibri" pitchFamily="34" charset="0"/>
                <a:cs typeface="B Nazanin" pitchFamily="2" charset="-78"/>
              </a:rPr>
              <a:t>پروژه عبور 17 رشته خطوط لوله 40 اینچ آب از زیر رودخانه های کرخه و کارون به روش </a:t>
            </a:r>
            <a:r>
              <a:rPr lang="en-US" sz="1400" dirty="0" smtClean="0">
                <a:latin typeface="Calibri" pitchFamily="34" charset="0"/>
                <a:cs typeface="B Nazanin" pitchFamily="2" charset="-78"/>
              </a:rPr>
              <a:t>HDD</a:t>
            </a:r>
          </a:p>
          <a:p>
            <a:pPr algn="justLow" rtl="1">
              <a:lnSpc>
                <a:spcPct val="150000"/>
              </a:lnSpc>
            </a:pPr>
            <a:endParaRPr lang="en-US" sz="1400" dirty="0" smtClean="0">
              <a:latin typeface="Calibri" pitchFamily="34" charset="0"/>
              <a:cs typeface="B Nazanin" pitchFamily="2" charset="-78"/>
            </a:endParaRPr>
          </a:p>
          <a:p>
            <a:pPr algn="justLow" rtl="1"/>
            <a:r>
              <a:rPr lang="fa-IR" sz="1400" dirty="0" smtClean="0">
                <a:latin typeface="Calibri" pitchFamily="34" charset="0"/>
                <a:cs typeface="B Nazanin" pitchFamily="2" charset="-78"/>
              </a:rPr>
              <a:t>آغاز</a:t>
            </a:r>
            <a:r>
              <a:rPr lang="fa-IR" sz="1400" dirty="0" smtClean="0"/>
              <a:t> </a:t>
            </a:r>
            <a:r>
              <a:rPr lang="fa-IR" sz="1400" dirty="0" smtClean="0">
                <a:latin typeface="Calibri" pitchFamily="34" charset="0"/>
                <a:cs typeface="B Nazanin" pitchFamily="2" charset="-78"/>
              </a:rPr>
              <a:t>عملیات</a:t>
            </a:r>
            <a:r>
              <a:rPr lang="fa-IR" sz="1400" dirty="0" smtClean="0"/>
              <a:t> </a:t>
            </a:r>
            <a:r>
              <a:rPr lang="en-US" sz="1400" dirty="0" smtClean="0">
                <a:latin typeface="Calibri" pitchFamily="34" charset="0"/>
                <a:cs typeface="B Nazanin" pitchFamily="2" charset="-78"/>
              </a:rPr>
              <a:t>Pulling</a:t>
            </a:r>
          </a:p>
        </p:txBody>
      </p:sp>
      <p:pic>
        <p:nvPicPr>
          <p:cNvPr id="15" name="Picture 3" descr="BD21328_"/>
          <p:cNvPicPr>
            <a:picLocks noChangeAspect="1" noChangeArrowheads="1"/>
          </p:cNvPicPr>
          <p:nvPr/>
        </p:nvPicPr>
        <p:blipFill>
          <a:blip r:embed="rId2" cstate="print"/>
          <a:srcRect/>
          <a:stretch>
            <a:fillRect/>
          </a:stretch>
        </p:blipFill>
        <p:spPr bwMode="auto">
          <a:xfrm>
            <a:off x="152400" y="4648200"/>
            <a:ext cx="2971800" cy="65272"/>
          </a:xfrm>
          <a:prstGeom prst="rect">
            <a:avLst/>
          </a:prstGeom>
          <a:noFill/>
        </p:spPr>
      </p:pic>
      <p:sp>
        <p:nvSpPr>
          <p:cNvPr id="17" name="Rectangle 4"/>
          <p:cNvSpPr>
            <a:spLocks noChangeArrowheads="1"/>
          </p:cNvSpPr>
          <p:nvPr/>
        </p:nvSpPr>
        <p:spPr bwMode="auto">
          <a:xfrm>
            <a:off x="152400" y="6468802"/>
            <a:ext cx="2895600" cy="1184940"/>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lnSpc>
                <a:spcPct val="150000"/>
              </a:lnSpc>
            </a:pPr>
            <a:r>
              <a:rPr lang="fa-IR" sz="1400" dirty="0" smtClean="0">
                <a:latin typeface="Calibri" pitchFamily="34" charset="0"/>
                <a:cs typeface="B Nazanin" pitchFamily="2" charset="-78"/>
              </a:rPr>
              <a:t>پروژه عبور 17 رشته خطوط لوله 40 اینچ آب از زیر رودخانه های کرخه و کارون به روش </a:t>
            </a:r>
            <a:r>
              <a:rPr lang="en-US" sz="1400" dirty="0" smtClean="0">
                <a:latin typeface="Calibri" pitchFamily="34" charset="0"/>
                <a:cs typeface="B Nazanin" pitchFamily="2" charset="-78"/>
              </a:rPr>
              <a:t>HDD</a:t>
            </a:r>
          </a:p>
          <a:p>
            <a:pPr algn="justLow" rtl="1">
              <a:lnSpc>
                <a:spcPct val="150000"/>
              </a:lnSpc>
            </a:pPr>
            <a:endParaRPr lang="en-US" sz="1400" dirty="0" smtClean="0">
              <a:latin typeface="Calibri" pitchFamily="34" charset="0"/>
              <a:cs typeface="B Nazanin" pitchFamily="2" charset="-78"/>
            </a:endParaRPr>
          </a:p>
          <a:p>
            <a:pPr algn="justLow" rtl="1"/>
            <a:r>
              <a:rPr lang="fa-IR" sz="1400" dirty="0" smtClean="0">
                <a:latin typeface="Calibri" pitchFamily="34" charset="0"/>
                <a:cs typeface="B Nazanin" pitchFamily="2" charset="-78"/>
              </a:rPr>
              <a:t>آغاز</a:t>
            </a:r>
            <a:r>
              <a:rPr lang="fa-IR" sz="1400" dirty="0" smtClean="0"/>
              <a:t> </a:t>
            </a:r>
            <a:r>
              <a:rPr lang="fa-IR" sz="1400" dirty="0" smtClean="0">
                <a:latin typeface="Calibri" pitchFamily="34" charset="0"/>
                <a:cs typeface="B Nazanin" pitchFamily="2" charset="-78"/>
              </a:rPr>
              <a:t>عملیات</a:t>
            </a:r>
            <a:r>
              <a:rPr lang="fa-IR" sz="1400" dirty="0" smtClean="0"/>
              <a:t> </a:t>
            </a:r>
            <a:r>
              <a:rPr lang="en-US" sz="1400" dirty="0" smtClean="0">
                <a:latin typeface="Calibri" pitchFamily="34" charset="0"/>
                <a:cs typeface="B Nazanin" pitchFamily="2" charset="-78"/>
              </a:rPr>
              <a:t>Pulling</a:t>
            </a:r>
          </a:p>
        </p:txBody>
      </p:sp>
      <p:pic>
        <p:nvPicPr>
          <p:cNvPr id="18" name="Picture 3" descr="BD21328_"/>
          <p:cNvPicPr>
            <a:picLocks noChangeAspect="1" noChangeArrowheads="1"/>
          </p:cNvPicPr>
          <p:nvPr/>
        </p:nvPicPr>
        <p:blipFill>
          <a:blip r:embed="rId2" cstate="print"/>
          <a:srcRect/>
          <a:stretch>
            <a:fillRect/>
          </a:stretch>
        </p:blipFill>
        <p:spPr bwMode="auto">
          <a:xfrm>
            <a:off x="152400" y="7239000"/>
            <a:ext cx="2971800" cy="65272"/>
          </a:xfrm>
          <a:prstGeom prst="rect">
            <a:avLst/>
          </a:prstGeom>
          <a:noFill/>
        </p:spPr>
      </p:pic>
      <p:pic>
        <p:nvPicPr>
          <p:cNvPr id="37890" name="Picture 2" descr="1 (82)"/>
          <p:cNvPicPr>
            <a:picLocks noChangeAspect="1" noChangeArrowheads="1"/>
          </p:cNvPicPr>
          <p:nvPr/>
        </p:nvPicPr>
        <p:blipFill>
          <a:blip r:embed="rId3" cstate="print"/>
          <a:srcRect t="6630" b="7794"/>
          <a:stretch>
            <a:fillRect/>
          </a:stretch>
        </p:blipFill>
        <p:spPr bwMode="auto">
          <a:xfrm>
            <a:off x="3657600" y="990600"/>
            <a:ext cx="3200400" cy="2089150"/>
          </a:xfrm>
          <a:prstGeom prst="rect">
            <a:avLst/>
          </a:prstGeom>
          <a:ln>
            <a:noFill/>
          </a:ln>
          <a:effectLst>
            <a:outerShdw blurRad="292100" dist="139700" dir="2700000" algn="tl" rotWithShape="0">
              <a:srgbClr val="333333">
                <a:alpha val="65000"/>
              </a:srgbClr>
            </a:outerShdw>
          </a:effectLst>
        </p:spPr>
      </p:pic>
      <p:pic>
        <p:nvPicPr>
          <p:cNvPr id="37891" name="Picture 3" descr="1 (13)"/>
          <p:cNvPicPr>
            <a:picLocks noChangeAspect="1" noChangeArrowheads="1"/>
          </p:cNvPicPr>
          <p:nvPr/>
        </p:nvPicPr>
        <p:blipFill>
          <a:blip r:embed="rId4" cstate="print"/>
          <a:srcRect t="5621" b="4202"/>
          <a:stretch>
            <a:fillRect/>
          </a:stretch>
        </p:blipFill>
        <p:spPr bwMode="auto">
          <a:xfrm>
            <a:off x="3657600" y="3581400"/>
            <a:ext cx="3200400" cy="1981200"/>
          </a:xfrm>
          <a:prstGeom prst="rect">
            <a:avLst/>
          </a:prstGeom>
          <a:ln>
            <a:noFill/>
          </a:ln>
          <a:effectLst>
            <a:outerShdw blurRad="292100" dist="139700" dir="2700000" algn="tl" rotWithShape="0">
              <a:srgbClr val="333333">
                <a:alpha val="65000"/>
              </a:srgbClr>
            </a:outerShdw>
          </a:effectLst>
        </p:spPr>
      </p:pic>
      <p:pic>
        <p:nvPicPr>
          <p:cNvPr id="37892" name="Picture 4" descr="1 (24)"/>
          <p:cNvPicPr>
            <a:picLocks noChangeAspect="1" noChangeArrowheads="1"/>
          </p:cNvPicPr>
          <p:nvPr/>
        </p:nvPicPr>
        <p:blipFill>
          <a:blip r:embed="rId5" cstate="print"/>
          <a:srcRect t="4037" b="11537"/>
          <a:stretch>
            <a:fillRect/>
          </a:stretch>
        </p:blipFill>
        <p:spPr bwMode="auto">
          <a:xfrm>
            <a:off x="3657600" y="6172200"/>
            <a:ext cx="3200400" cy="213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2545928"/>
      </p:ext>
    </p:extLst>
  </p:cSld>
  <p:clrMapOvr>
    <a:masterClrMapping/>
  </p:clrMapOvr>
  <p:transition spd="med">
    <p:randomBar dir="ver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C:\Users\yatame.SISAKHT\Desktop\114-D-101 &amp; 102.JPG"/>
          <p:cNvPicPr>
            <a:picLocks noChangeAspect="1" noChangeArrowheads="1"/>
          </p:cNvPicPr>
          <p:nvPr/>
        </p:nvPicPr>
        <p:blipFill>
          <a:blip r:embed="rId2" cstate="print"/>
          <a:srcRect/>
          <a:stretch>
            <a:fillRect/>
          </a:stretch>
        </p:blipFill>
        <p:spPr bwMode="auto">
          <a:xfrm>
            <a:off x="3657600" y="6172200"/>
            <a:ext cx="3200400" cy="2057400"/>
          </a:xfrm>
          <a:prstGeom prst="rect">
            <a:avLst/>
          </a:prstGeom>
          <a:ln>
            <a:noFill/>
          </a:ln>
          <a:effectLst>
            <a:outerShdw blurRad="292100" dist="139700" dir="2700000" algn="tl" rotWithShape="0">
              <a:srgbClr val="333333">
                <a:alpha val="65000"/>
              </a:srgbClr>
            </a:outerShdw>
          </a:effectLst>
        </p:spPr>
      </p:pic>
      <p:pic>
        <p:nvPicPr>
          <p:cNvPr id="1028" name="Picture 4" descr="C:\Users\yatame.SISAKHT\Desktop\114-C-102 &amp; 114-D-204.JPG"/>
          <p:cNvPicPr>
            <a:picLocks noChangeAspect="1" noChangeArrowheads="1"/>
          </p:cNvPicPr>
          <p:nvPr/>
        </p:nvPicPr>
        <p:blipFill>
          <a:blip r:embed="rId3" cstate="print"/>
          <a:srcRect/>
          <a:stretch>
            <a:fillRect/>
          </a:stretch>
        </p:blipFill>
        <p:spPr bwMode="auto">
          <a:xfrm>
            <a:off x="3657600" y="3581400"/>
            <a:ext cx="3200400" cy="2057400"/>
          </a:xfrm>
          <a:prstGeom prst="rect">
            <a:avLst/>
          </a:prstGeom>
          <a:ln>
            <a:noFill/>
          </a:ln>
          <a:effectLst>
            <a:outerShdw blurRad="292100" dist="139700" dir="2700000" algn="tl" rotWithShape="0">
              <a:srgbClr val="333333">
                <a:alpha val="65000"/>
              </a:srgbClr>
            </a:outerShdw>
          </a:effectLst>
        </p:spPr>
      </p:pic>
      <p:pic>
        <p:nvPicPr>
          <p:cNvPr id="1026" name="Picture 2" descr="C:\Users\yatame.SISAKHT\Desktop\P5170017.JPG"/>
          <p:cNvPicPr>
            <a:picLocks noChangeAspect="1" noChangeArrowheads="1"/>
          </p:cNvPicPr>
          <p:nvPr/>
        </p:nvPicPr>
        <p:blipFill>
          <a:blip r:embed="rId4" cstate="print"/>
          <a:srcRect/>
          <a:stretch>
            <a:fillRect/>
          </a:stretch>
        </p:blipFill>
        <p:spPr bwMode="auto">
          <a:xfrm>
            <a:off x="3657600" y="1009650"/>
            <a:ext cx="3200400" cy="2114550"/>
          </a:xfrm>
          <a:prstGeom prst="rect">
            <a:avLst/>
          </a:prstGeom>
          <a:ln>
            <a:noFill/>
          </a:ln>
          <a:effectLst>
            <a:outerShdw blurRad="292100" dist="139700" dir="2700000" algn="tl" rotWithShape="0">
              <a:srgbClr val="333333">
                <a:alpha val="65000"/>
              </a:srgbClr>
            </a:outerShdw>
          </a:effectLst>
        </p:spPr>
      </p:pic>
      <p:sp>
        <p:nvSpPr>
          <p:cNvPr id="58372" name="Rectangle 4"/>
          <p:cNvSpPr>
            <a:spLocks noChangeArrowheads="1"/>
          </p:cNvSpPr>
          <p:nvPr/>
        </p:nvSpPr>
        <p:spPr bwMode="auto">
          <a:xfrm>
            <a:off x="152400" y="1114217"/>
            <a:ext cx="2895600" cy="140038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rtl="1"/>
            <a:r>
              <a:rPr lang="fa-IR" sz="1400" dirty="0" smtClean="0">
                <a:solidFill>
                  <a:schemeClr val="dk1"/>
                </a:solidFill>
                <a:ea typeface="Times New Roman"/>
                <a:cs typeface="B Nazanin" pitchFamily="2" charset="-78"/>
              </a:rPr>
              <a:t>ارائه خدمات فنی و مهندسی ، کنترل کیفی ، برنامه ریزی و نظارت راهبردی پروژه واحد های </a:t>
            </a:r>
            <a:r>
              <a:rPr lang="en-US" sz="1400" dirty="0" smtClean="0">
                <a:solidFill>
                  <a:schemeClr val="dk1"/>
                </a:solidFill>
                <a:latin typeface="Calibri" pitchFamily="34" charset="0"/>
                <a:ea typeface="Times New Roman"/>
                <a:cs typeface="Calibri" pitchFamily="34" charset="0"/>
              </a:rPr>
              <a:t>Sulfur Recovery</a:t>
            </a:r>
            <a:r>
              <a:rPr lang="fa-IR" sz="1400" dirty="0" smtClean="0">
                <a:solidFill>
                  <a:schemeClr val="dk1"/>
                </a:solidFill>
                <a:latin typeface="Calibri" pitchFamily="34" charset="0"/>
                <a:ea typeface="Times New Roman"/>
                <a:cs typeface="B Nazanin" pitchFamily="2" charset="-78"/>
              </a:rPr>
              <a:t> </a:t>
            </a:r>
            <a:r>
              <a:rPr lang="fa-IR" sz="1400" dirty="0" smtClean="0">
                <a:solidFill>
                  <a:schemeClr val="dk1"/>
                </a:solidFill>
                <a:ea typeface="Times New Roman"/>
                <a:cs typeface="B Nazanin" pitchFamily="2" charset="-78"/>
              </a:rPr>
              <a:t>و </a:t>
            </a:r>
            <a:r>
              <a:rPr lang="en-US" sz="1400" dirty="0" smtClean="0">
                <a:solidFill>
                  <a:schemeClr val="dk1"/>
                </a:solidFill>
                <a:latin typeface="Calibri" pitchFamily="34" charset="0"/>
                <a:ea typeface="Times New Roman"/>
                <a:cs typeface="Calibri" pitchFamily="34" charset="0"/>
              </a:rPr>
              <a:t>Treatment</a:t>
            </a:r>
            <a:r>
              <a:rPr lang="fa-IR" sz="1400" dirty="0" smtClean="0">
                <a:solidFill>
                  <a:schemeClr val="dk1"/>
                </a:solidFill>
                <a:latin typeface="Calibri" pitchFamily="34" charset="0"/>
                <a:ea typeface="Times New Roman"/>
                <a:cs typeface="Calibri" pitchFamily="34" charset="0"/>
              </a:rPr>
              <a:t> </a:t>
            </a:r>
            <a:r>
              <a:rPr lang="en-US" sz="1400" dirty="0" smtClean="0">
                <a:solidFill>
                  <a:schemeClr val="dk1"/>
                </a:solidFill>
                <a:latin typeface="Calibri" pitchFamily="34" charset="0"/>
                <a:ea typeface="Times New Roman"/>
                <a:cs typeface="Calibri" pitchFamily="34" charset="0"/>
              </a:rPr>
              <a:t>LPG</a:t>
            </a:r>
            <a:r>
              <a:rPr lang="fa-IR" sz="1400" dirty="0" smtClean="0">
                <a:solidFill>
                  <a:schemeClr val="dk1"/>
                </a:solidFill>
                <a:latin typeface="Calibri" pitchFamily="34" charset="0"/>
                <a:ea typeface="Times New Roman"/>
                <a:cs typeface="Calibri" pitchFamily="34" charset="0"/>
              </a:rPr>
              <a:t> </a:t>
            </a:r>
            <a:r>
              <a:rPr lang="fa-IR" sz="1400" dirty="0" smtClean="0">
                <a:solidFill>
                  <a:schemeClr val="dk1"/>
                </a:solidFill>
                <a:ea typeface="Times New Roman"/>
                <a:cs typeface="B Nazanin" pitchFamily="2" charset="-78"/>
              </a:rPr>
              <a:t>فاز 19</a:t>
            </a:r>
            <a:r>
              <a:rPr lang="en-US" sz="1400" dirty="0" smtClean="0">
                <a:solidFill>
                  <a:schemeClr val="dk1"/>
                </a:solidFill>
                <a:ea typeface="Times New Roman"/>
                <a:cs typeface="B Nazanin" pitchFamily="2" charset="-78"/>
              </a:rPr>
              <a:t> </a:t>
            </a:r>
            <a:r>
              <a:rPr lang="fa-IR" sz="1400" dirty="0" smtClean="0">
                <a:solidFill>
                  <a:schemeClr val="dk1"/>
                </a:solidFill>
                <a:ea typeface="Times New Roman"/>
                <a:cs typeface="B Nazanin" pitchFamily="2" charset="-78"/>
              </a:rPr>
              <a:t>طرح توسعه منطقه گازی پارس جنوبی</a:t>
            </a:r>
            <a:endParaRPr lang="en-US" sz="1200" dirty="0" smtClean="0">
              <a:solidFill>
                <a:schemeClr val="dk1"/>
              </a:solidFill>
              <a:ea typeface="Times New Roman"/>
              <a:cs typeface="B Nazanin" pitchFamily="2" charset="-78"/>
            </a:endParaRPr>
          </a:p>
          <a:p>
            <a:pPr algn="justLow" rtl="1">
              <a:lnSpc>
                <a:spcPct val="150000"/>
              </a:lnSpc>
            </a:pPr>
            <a:endParaRPr lang="en-US" sz="1400" dirty="0" smtClean="0">
              <a:latin typeface="Calibri" pitchFamily="34" charset="0"/>
              <a:cs typeface="B Nazanin" pitchFamily="2" charset="-78"/>
            </a:endParaRPr>
          </a:p>
          <a:p>
            <a:pPr algn="justLow" rtl="1"/>
            <a:r>
              <a:rPr lang="fa-IR" sz="1400" dirty="0" smtClean="0">
                <a:latin typeface="Calibri" pitchFamily="34" charset="0"/>
                <a:cs typeface="B Nazanin" pitchFamily="2" charset="-78"/>
              </a:rPr>
              <a:t>آغاز</a:t>
            </a:r>
            <a:r>
              <a:rPr lang="fa-IR" sz="1400" dirty="0" smtClean="0"/>
              <a:t> </a:t>
            </a:r>
            <a:r>
              <a:rPr lang="fa-IR" sz="1400" dirty="0" smtClean="0">
                <a:latin typeface="Calibri" pitchFamily="34" charset="0"/>
                <a:cs typeface="B Nazanin" pitchFamily="2" charset="-78"/>
              </a:rPr>
              <a:t>عملیات</a:t>
            </a:r>
            <a:r>
              <a:rPr lang="fa-IR" sz="1400" dirty="0" smtClean="0"/>
              <a:t> </a:t>
            </a:r>
            <a:r>
              <a:rPr lang="fa-IR" sz="1400" dirty="0" smtClean="0">
                <a:latin typeface="Calibri" pitchFamily="34" charset="0"/>
                <a:cs typeface="B Nazanin" pitchFamily="2" charset="-78"/>
              </a:rPr>
              <a:t>خاکبرداری</a:t>
            </a:r>
            <a:endParaRPr lang="en-US" sz="1400" dirty="0" smtClean="0">
              <a:latin typeface="Calibri" pitchFamily="34" charset="0"/>
              <a:cs typeface="B Nazanin" pitchFamily="2" charset="-78"/>
            </a:endParaRPr>
          </a:p>
        </p:txBody>
      </p:sp>
      <p:pic>
        <p:nvPicPr>
          <p:cNvPr id="10" name="Picture 3" descr="BD21328_"/>
          <p:cNvPicPr>
            <a:picLocks noChangeAspect="1" noChangeArrowheads="1"/>
          </p:cNvPicPr>
          <p:nvPr/>
        </p:nvPicPr>
        <p:blipFill>
          <a:blip r:embed="rId5" cstate="print"/>
          <a:srcRect/>
          <a:stretch>
            <a:fillRect/>
          </a:stretch>
        </p:blipFill>
        <p:spPr bwMode="auto">
          <a:xfrm>
            <a:off x="152400" y="2133600"/>
            <a:ext cx="2971800" cy="65272"/>
          </a:xfrm>
          <a:prstGeom prst="rect">
            <a:avLst/>
          </a:prstGeom>
          <a:noFill/>
        </p:spPr>
      </p:pic>
      <p:sp>
        <p:nvSpPr>
          <p:cNvPr id="14" name="Rectangle 4"/>
          <p:cNvSpPr>
            <a:spLocks noChangeArrowheads="1"/>
          </p:cNvSpPr>
          <p:nvPr/>
        </p:nvSpPr>
        <p:spPr bwMode="auto">
          <a:xfrm>
            <a:off x="152400" y="3628817"/>
            <a:ext cx="2895600" cy="140038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rtl="1"/>
            <a:r>
              <a:rPr lang="fa-IR" sz="1400" dirty="0" smtClean="0">
                <a:solidFill>
                  <a:schemeClr val="dk1"/>
                </a:solidFill>
                <a:ea typeface="Times New Roman"/>
                <a:cs typeface="B Nazanin" pitchFamily="2" charset="-78"/>
              </a:rPr>
              <a:t>ارائه خدمات فنی و مهندسی ، کنترل کیفی ، برنامه ریزی و نظارت راهبردی پروژه واحد های </a:t>
            </a:r>
            <a:r>
              <a:rPr lang="en-US" sz="1400" dirty="0" smtClean="0">
                <a:solidFill>
                  <a:schemeClr val="dk1"/>
                </a:solidFill>
                <a:latin typeface="Calibri" pitchFamily="34" charset="0"/>
                <a:ea typeface="Times New Roman"/>
                <a:cs typeface="Calibri" pitchFamily="34" charset="0"/>
              </a:rPr>
              <a:t>Sulfur Recovery</a:t>
            </a:r>
            <a:r>
              <a:rPr lang="fa-IR" sz="1400" dirty="0" smtClean="0">
                <a:solidFill>
                  <a:schemeClr val="dk1"/>
                </a:solidFill>
                <a:latin typeface="Calibri" pitchFamily="34" charset="0"/>
                <a:ea typeface="Times New Roman"/>
                <a:cs typeface="B Nazanin" pitchFamily="2" charset="-78"/>
              </a:rPr>
              <a:t> </a:t>
            </a:r>
            <a:r>
              <a:rPr lang="fa-IR" sz="1400" dirty="0" smtClean="0">
                <a:solidFill>
                  <a:schemeClr val="dk1"/>
                </a:solidFill>
                <a:ea typeface="Times New Roman"/>
                <a:cs typeface="B Nazanin" pitchFamily="2" charset="-78"/>
              </a:rPr>
              <a:t>و </a:t>
            </a:r>
            <a:r>
              <a:rPr lang="en-US" sz="1400" dirty="0" smtClean="0">
                <a:solidFill>
                  <a:schemeClr val="dk1"/>
                </a:solidFill>
                <a:latin typeface="Calibri" pitchFamily="34" charset="0"/>
                <a:ea typeface="Times New Roman"/>
                <a:cs typeface="Calibri" pitchFamily="34" charset="0"/>
              </a:rPr>
              <a:t>Treatment</a:t>
            </a:r>
            <a:r>
              <a:rPr lang="fa-IR" sz="1400" dirty="0" smtClean="0">
                <a:solidFill>
                  <a:schemeClr val="dk1"/>
                </a:solidFill>
                <a:latin typeface="Calibri" pitchFamily="34" charset="0"/>
                <a:ea typeface="Times New Roman"/>
                <a:cs typeface="Calibri" pitchFamily="34" charset="0"/>
              </a:rPr>
              <a:t> </a:t>
            </a:r>
            <a:r>
              <a:rPr lang="en-US" sz="1400" dirty="0" smtClean="0">
                <a:solidFill>
                  <a:schemeClr val="dk1"/>
                </a:solidFill>
                <a:latin typeface="Calibri" pitchFamily="34" charset="0"/>
                <a:ea typeface="Times New Roman"/>
                <a:cs typeface="Calibri" pitchFamily="34" charset="0"/>
              </a:rPr>
              <a:t>LPG</a:t>
            </a:r>
            <a:r>
              <a:rPr lang="fa-IR" sz="1400" dirty="0" smtClean="0">
                <a:solidFill>
                  <a:schemeClr val="dk1"/>
                </a:solidFill>
                <a:latin typeface="Calibri" pitchFamily="34" charset="0"/>
                <a:ea typeface="Times New Roman"/>
                <a:cs typeface="Calibri" pitchFamily="34" charset="0"/>
              </a:rPr>
              <a:t> </a:t>
            </a:r>
            <a:r>
              <a:rPr lang="fa-IR" sz="1400" dirty="0" smtClean="0">
                <a:solidFill>
                  <a:schemeClr val="dk1"/>
                </a:solidFill>
                <a:ea typeface="Times New Roman"/>
                <a:cs typeface="B Nazanin" pitchFamily="2" charset="-78"/>
              </a:rPr>
              <a:t>فاز 19</a:t>
            </a:r>
            <a:r>
              <a:rPr lang="en-US" sz="1400" dirty="0" smtClean="0">
                <a:solidFill>
                  <a:schemeClr val="dk1"/>
                </a:solidFill>
                <a:ea typeface="Times New Roman"/>
                <a:cs typeface="B Nazanin" pitchFamily="2" charset="-78"/>
              </a:rPr>
              <a:t> </a:t>
            </a:r>
            <a:r>
              <a:rPr lang="fa-IR" sz="1400" dirty="0" smtClean="0">
                <a:solidFill>
                  <a:schemeClr val="dk1"/>
                </a:solidFill>
                <a:ea typeface="Times New Roman"/>
                <a:cs typeface="B Nazanin" pitchFamily="2" charset="-78"/>
              </a:rPr>
              <a:t>طرح توسعه منطقه گازی پارس جنوبی</a:t>
            </a:r>
            <a:endParaRPr lang="en-US" sz="1200" dirty="0" smtClean="0">
              <a:solidFill>
                <a:schemeClr val="dk1"/>
              </a:solidFill>
              <a:ea typeface="Times New Roman"/>
              <a:cs typeface="B Nazanin" pitchFamily="2" charset="-78"/>
            </a:endParaRPr>
          </a:p>
          <a:p>
            <a:pPr algn="justLow" rtl="1">
              <a:lnSpc>
                <a:spcPct val="150000"/>
              </a:lnSpc>
            </a:pPr>
            <a:endParaRPr lang="en-US" sz="1400" dirty="0" smtClean="0">
              <a:latin typeface="Calibri" pitchFamily="34" charset="0"/>
              <a:cs typeface="B Nazanin" pitchFamily="2" charset="-78"/>
            </a:endParaRPr>
          </a:p>
          <a:p>
            <a:pPr algn="justLow" rtl="1"/>
            <a:r>
              <a:rPr lang="fa-IR" sz="1400" dirty="0" smtClean="0">
                <a:latin typeface="Calibri" pitchFamily="34" charset="0"/>
                <a:cs typeface="B Nazanin" pitchFamily="2" charset="-78"/>
              </a:rPr>
              <a:t>آغاز</a:t>
            </a:r>
            <a:r>
              <a:rPr lang="fa-IR" sz="1400" dirty="0" smtClean="0"/>
              <a:t> </a:t>
            </a:r>
            <a:r>
              <a:rPr lang="fa-IR" sz="1400" dirty="0" smtClean="0">
                <a:latin typeface="Calibri" pitchFamily="34" charset="0"/>
                <a:cs typeface="B Nazanin" pitchFamily="2" charset="-78"/>
              </a:rPr>
              <a:t>عملیات</a:t>
            </a:r>
            <a:r>
              <a:rPr lang="fa-IR" sz="1400" dirty="0" smtClean="0"/>
              <a:t> </a:t>
            </a:r>
            <a:r>
              <a:rPr lang="fa-IR" sz="1400" dirty="0" smtClean="0">
                <a:latin typeface="Calibri" pitchFamily="34" charset="0"/>
                <a:cs typeface="B Nazanin" pitchFamily="2" charset="-78"/>
              </a:rPr>
              <a:t>خاکبرداری</a:t>
            </a:r>
            <a:endParaRPr lang="en-US" sz="1400" dirty="0" smtClean="0">
              <a:latin typeface="Calibri" pitchFamily="34" charset="0"/>
              <a:cs typeface="B Nazanin" pitchFamily="2" charset="-78"/>
            </a:endParaRPr>
          </a:p>
        </p:txBody>
      </p:sp>
      <p:pic>
        <p:nvPicPr>
          <p:cNvPr id="15" name="Picture 3" descr="BD21328_"/>
          <p:cNvPicPr>
            <a:picLocks noChangeAspect="1" noChangeArrowheads="1"/>
          </p:cNvPicPr>
          <p:nvPr/>
        </p:nvPicPr>
        <p:blipFill>
          <a:blip r:embed="rId5" cstate="print"/>
          <a:srcRect/>
          <a:stretch>
            <a:fillRect/>
          </a:stretch>
        </p:blipFill>
        <p:spPr bwMode="auto">
          <a:xfrm>
            <a:off x="152400" y="4648200"/>
            <a:ext cx="2971800" cy="65272"/>
          </a:xfrm>
          <a:prstGeom prst="rect">
            <a:avLst/>
          </a:prstGeom>
          <a:noFill/>
        </p:spPr>
      </p:pic>
      <p:sp>
        <p:nvSpPr>
          <p:cNvPr id="17" name="Rectangle 4"/>
          <p:cNvSpPr>
            <a:spLocks noChangeArrowheads="1"/>
          </p:cNvSpPr>
          <p:nvPr/>
        </p:nvSpPr>
        <p:spPr bwMode="auto">
          <a:xfrm>
            <a:off x="152400" y="6219617"/>
            <a:ext cx="2895600" cy="140038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rtl="1"/>
            <a:r>
              <a:rPr lang="fa-IR" sz="1400" dirty="0" smtClean="0">
                <a:solidFill>
                  <a:schemeClr val="dk1"/>
                </a:solidFill>
                <a:ea typeface="Times New Roman"/>
                <a:cs typeface="B Nazanin" pitchFamily="2" charset="-78"/>
              </a:rPr>
              <a:t>ارائه خدمات فنی و مهندسی ، کنترل کیفی ، برنامه ریزی و نظارت راهبردی پروژه واحد های </a:t>
            </a:r>
            <a:r>
              <a:rPr lang="en-US" sz="1400" dirty="0" smtClean="0">
                <a:solidFill>
                  <a:schemeClr val="dk1"/>
                </a:solidFill>
                <a:latin typeface="Calibri" pitchFamily="34" charset="0"/>
                <a:ea typeface="Times New Roman"/>
                <a:cs typeface="Calibri" pitchFamily="34" charset="0"/>
              </a:rPr>
              <a:t>Sulfur Recovery</a:t>
            </a:r>
            <a:r>
              <a:rPr lang="fa-IR" sz="1400" dirty="0" smtClean="0">
                <a:solidFill>
                  <a:schemeClr val="dk1"/>
                </a:solidFill>
                <a:latin typeface="Calibri" pitchFamily="34" charset="0"/>
                <a:ea typeface="Times New Roman"/>
                <a:cs typeface="B Nazanin" pitchFamily="2" charset="-78"/>
              </a:rPr>
              <a:t> </a:t>
            </a:r>
            <a:r>
              <a:rPr lang="fa-IR" sz="1400" dirty="0" smtClean="0">
                <a:solidFill>
                  <a:schemeClr val="dk1"/>
                </a:solidFill>
                <a:ea typeface="Times New Roman"/>
                <a:cs typeface="B Nazanin" pitchFamily="2" charset="-78"/>
              </a:rPr>
              <a:t>و </a:t>
            </a:r>
            <a:r>
              <a:rPr lang="en-US" sz="1400" dirty="0" smtClean="0">
                <a:solidFill>
                  <a:schemeClr val="dk1"/>
                </a:solidFill>
                <a:latin typeface="Calibri" pitchFamily="34" charset="0"/>
                <a:ea typeface="Times New Roman"/>
                <a:cs typeface="Calibri" pitchFamily="34" charset="0"/>
              </a:rPr>
              <a:t>Treatment</a:t>
            </a:r>
            <a:r>
              <a:rPr lang="fa-IR" sz="1400" dirty="0" smtClean="0">
                <a:solidFill>
                  <a:schemeClr val="dk1"/>
                </a:solidFill>
                <a:latin typeface="Calibri" pitchFamily="34" charset="0"/>
                <a:ea typeface="Times New Roman"/>
                <a:cs typeface="Calibri" pitchFamily="34" charset="0"/>
              </a:rPr>
              <a:t> </a:t>
            </a:r>
            <a:r>
              <a:rPr lang="en-US" sz="1400" dirty="0" smtClean="0">
                <a:solidFill>
                  <a:schemeClr val="dk1"/>
                </a:solidFill>
                <a:latin typeface="Calibri" pitchFamily="34" charset="0"/>
                <a:ea typeface="Times New Roman"/>
                <a:cs typeface="Calibri" pitchFamily="34" charset="0"/>
              </a:rPr>
              <a:t>LPG</a:t>
            </a:r>
            <a:r>
              <a:rPr lang="fa-IR" sz="1400" dirty="0" smtClean="0">
                <a:solidFill>
                  <a:schemeClr val="dk1"/>
                </a:solidFill>
                <a:latin typeface="Calibri" pitchFamily="34" charset="0"/>
                <a:ea typeface="Times New Roman"/>
                <a:cs typeface="Calibri" pitchFamily="34" charset="0"/>
              </a:rPr>
              <a:t> </a:t>
            </a:r>
            <a:r>
              <a:rPr lang="fa-IR" sz="1400" dirty="0" smtClean="0">
                <a:solidFill>
                  <a:schemeClr val="dk1"/>
                </a:solidFill>
                <a:ea typeface="Times New Roman"/>
                <a:cs typeface="B Nazanin" pitchFamily="2" charset="-78"/>
              </a:rPr>
              <a:t>فاز 19</a:t>
            </a:r>
            <a:r>
              <a:rPr lang="en-US" sz="1400" dirty="0" smtClean="0">
                <a:solidFill>
                  <a:schemeClr val="dk1"/>
                </a:solidFill>
                <a:ea typeface="Times New Roman"/>
                <a:cs typeface="B Nazanin" pitchFamily="2" charset="-78"/>
              </a:rPr>
              <a:t> </a:t>
            </a:r>
            <a:r>
              <a:rPr lang="fa-IR" sz="1400" dirty="0" smtClean="0">
                <a:solidFill>
                  <a:schemeClr val="dk1"/>
                </a:solidFill>
                <a:ea typeface="Times New Roman"/>
                <a:cs typeface="B Nazanin" pitchFamily="2" charset="-78"/>
              </a:rPr>
              <a:t>طرح توسعه منطقه گازی پارس جنوبی</a:t>
            </a:r>
            <a:endParaRPr lang="en-US" sz="1200" dirty="0" smtClean="0">
              <a:solidFill>
                <a:schemeClr val="dk1"/>
              </a:solidFill>
              <a:ea typeface="Times New Roman"/>
              <a:cs typeface="B Nazanin" pitchFamily="2" charset="-78"/>
            </a:endParaRPr>
          </a:p>
          <a:p>
            <a:pPr algn="justLow" rtl="1">
              <a:lnSpc>
                <a:spcPct val="150000"/>
              </a:lnSpc>
            </a:pPr>
            <a:endParaRPr lang="en-US" sz="1400" dirty="0" smtClean="0">
              <a:latin typeface="Calibri" pitchFamily="34" charset="0"/>
              <a:cs typeface="B Nazanin" pitchFamily="2" charset="-78"/>
            </a:endParaRPr>
          </a:p>
          <a:p>
            <a:pPr algn="justLow" rtl="1"/>
            <a:r>
              <a:rPr lang="fa-IR" sz="1400" dirty="0" smtClean="0">
                <a:latin typeface="Calibri" pitchFamily="34" charset="0"/>
                <a:cs typeface="B Nazanin" pitchFamily="2" charset="-78"/>
              </a:rPr>
              <a:t>آغاز</a:t>
            </a:r>
            <a:r>
              <a:rPr lang="fa-IR" sz="1400" dirty="0" smtClean="0"/>
              <a:t> </a:t>
            </a:r>
            <a:r>
              <a:rPr lang="fa-IR" sz="1400" dirty="0" smtClean="0">
                <a:latin typeface="Calibri" pitchFamily="34" charset="0"/>
                <a:cs typeface="B Nazanin" pitchFamily="2" charset="-78"/>
              </a:rPr>
              <a:t>عملیات</a:t>
            </a:r>
            <a:r>
              <a:rPr lang="fa-IR" sz="1400" dirty="0" smtClean="0"/>
              <a:t> </a:t>
            </a:r>
            <a:r>
              <a:rPr lang="fa-IR" sz="1400" dirty="0" smtClean="0">
                <a:latin typeface="Calibri" pitchFamily="34" charset="0"/>
                <a:cs typeface="B Nazanin" pitchFamily="2" charset="-78"/>
              </a:rPr>
              <a:t>آرماتوربندی</a:t>
            </a:r>
            <a:endParaRPr lang="en-US" sz="1400" dirty="0" smtClean="0">
              <a:latin typeface="Calibri" pitchFamily="34" charset="0"/>
              <a:cs typeface="B Nazanin" pitchFamily="2" charset="-78"/>
            </a:endParaRPr>
          </a:p>
        </p:txBody>
      </p:sp>
      <p:pic>
        <p:nvPicPr>
          <p:cNvPr id="18" name="Picture 3" descr="BD21328_"/>
          <p:cNvPicPr>
            <a:picLocks noChangeAspect="1" noChangeArrowheads="1"/>
          </p:cNvPicPr>
          <p:nvPr/>
        </p:nvPicPr>
        <p:blipFill>
          <a:blip r:embed="rId5" cstate="print"/>
          <a:srcRect/>
          <a:stretch>
            <a:fillRect/>
          </a:stretch>
        </p:blipFill>
        <p:spPr bwMode="auto">
          <a:xfrm>
            <a:off x="152400" y="7239000"/>
            <a:ext cx="2971800" cy="65272"/>
          </a:xfrm>
          <a:prstGeom prst="rect">
            <a:avLst/>
          </a:prstGeom>
          <a:noFill/>
        </p:spPr>
      </p:pic>
    </p:spTree>
  </p:cSld>
  <p:clrMapOvr>
    <a:masterClrMapping/>
  </p:clrMapOvr>
  <p:transition spd="med">
    <p:randomBar dir="ver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152400" y="1376571"/>
            <a:ext cx="2895600" cy="107721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defRPr/>
            </a:pPr>
            <a:r>
              <a:rPr lang="fa-IR" sz="1400" dirty="0">
                <a:solidFill>
                  <a:schemeClr val="dk1"/>
                </a:solidFill>
                <a:ea typeface="Times New Roman"/>
                <a:cs typeface="B Nazanin" pitchFamily="2" charset="-78"/>
              </a:rPr>
              <a:t>خدمات نظارت عالیه و کارگاهی بر پروژه احداث خطوط لوله آبادان - ماهشهر و تأسیسات مربوطه</a:t>
            </a:r>
          </a:p>
          <a:p>
            <a:pPr algn="just" rtl="1"/>
            <a:endParaRPr lang="en-US" sz="1400" dirty="0">
              <a:solidFill>
                <a:schemeClr val="dk1"/>
              </a:solidFill>
              <a:ea typeface="Times New Roman"/>
              <a:cs typeface="B Nazanin" pitchFamily="2" charset="-78"/>
            </a:endParaRPr>
          </a:p>
          <a:p>
            <a:pPr algn="justLow" rtl="1"/>
            <a:endParaRPr lang="fa-IR" sz="1400" dirty="0">
              <a:solidFill>
                <a:srgbClr val="FF0000"/>
              </a:solidFill>
              <a:latin typeface="Calibri" pitchFamily="34" charset="0"/>
              <a:cs typeface="B Nazanin" pitchFamily="2" charset="-78"/>
            </a:endParaRPr>
          </a:p>
          <a:p>
            <a:pPr algn="justLow" rtl="1"/>
            <a:r>
              <a:rPr lang="fa-IR" sz="1400" dirty="0" smtClean="0">
                <a:latin typeface="Calibri" pitchFamily="34" charset="0"/>
                <a:cs typeface="B Nazanin" pitchFamily="2" charset="-78"/>
              </a:rPr>
              <a:t>تلمبه خانه فرآورده های نفتی ماهشهر</a:t>
            </a:r>
            <a:endParaRPr lang="en-US" sz="1400" dirty="0" smtClean="0">
              <a:latin typeface="Calibri" pitchFamily="34" charset="0"/>
              <a:cs typeface="B Nazanin" pitchFamily="2" charset="-78"/>
            </a:endParaRPr>
          </a:p>
        </p:txBody>
      </p:sp>
      <p:pic>
        <p:nvPicPr>
          <p:cNvPr id="10" name="Picture 3" descr="BD21328_"/>
          <p:cNvPicPr>
            <a:picLocks noChangeAspect="1" noChangeArrowheads="1"/>
          </p:cNvPicPr>
          <p:nvPr/>
        </p:nvPicPr>
        <p:blipFill>
          <a:blip r:embed="rId2" cstate="print"/>
          <a:srcRect/>
          <a:stretch>
            <a:fillRect/>
          </a:stretch>
        </p:blipFill>
        <p:spPr bwMode="auto">
          <a:xfrm>
            <a:off x="152400" y="2133600"/>
            <a:ext cx="2971800" cy="65272"/>
          </a:xfrm>
          <a:prstGeom prst="rect">
            <a:avLst/>
          </a:prstGeom>
          <a:noFill/>
        </p:spPr>
      </p:pic>
      <p:pic>
        <p:nvPicPr>
          <p:cNvPr id="15" name="Picture 3" descr="BD21328_"/>
          <p:cNvPicPr>
            <a:picLocks noChangeAspect="1" noChangeArrowheads="1"/>
          </p:cNvPicPr>
          <p:nvPr/>
        </p:nvPicPr>
        <p:blipFill>
          <a:blip r:embed="rId2" cstate="print"/>
          <a:srcRect/>
          <a:stretch>
            <a:fillRect/>
          </a:stretch>
        </p:blipFill>
        <p:spPr bwMode="auto">
          <a:xfrm>
            <a:off x="152400" y="4648200"/>
            <a:ext cx="2971800" cy="65272"/>
          </a:xfrm>
          <a:prstGeom prst="rect">
            <a:avLst/>
          </a:prstGeom>
          <a:noFill/>
        </p:spPr>
      </p:pic>
      <p:pic>
        <p:nvPicPr>
          <p:cNvPr id="18" name="Picture 3" descr="BD21328_"/>
          <p:cNvPicPr>
            <a:picLocks noChangeAspect="1" noChangeArrowheads="1"/>
          </p:cNvPicPr>
          <p:nvPr/>
        </p:nvPicPr>
        <p:blipFill>
          <a:blip r:embed="rId2" cstate="print"/>
          <a:srcRect/>
          <a:stretch>
            <a:fillRect/>
          </a:stretch>
        </p:blipFill>
        <p:spPr bwMode="auto">
          <a:xfrm>
            <a:off x="152400" y="7239000"/>
            <a:ext cx="2971800" cy="65272"/>
          </a:xfrm>
          <a:prstGeom prst="rect">
            <a:avLst/>
          </a:prstGeom>
          <a:noFill/>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6040200"/>
            <a:ext cx="3200400" cy="21132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2858" y="3511550"/>
            <a:ext cx="3185142" cy="21132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0000" y="1027511"/>
            <a:ext cx="3188000" cy="2113200"/>
          </a:xfrm>
          <a:prstGeom prst="rect">
            <a:avLst/>
          </a:prstGeom>
          <a:ln>
            <a:noFill/>
          </a:ln>
          <a:effectLst>
            <a:outerShdw blurRad="292100" dist="139700" dir="2700000" algn="tl" rotWithShape="0">
              <a:srgbClr val="333333">
                <a:alpha val="65000"/>
              </a:srgbClr>
            </a:outerShdw>
          </a:effectLst>
        </p:spPr>
      </p:pic>
      <p:sp>
        <p:nvSpPr>
          <p:cNvPr id="11" name="Rectangle 4"/>
          <p:cNvSpPr>
            <a:spLocks noChangeArrowheads="1"/>
          </p:cNvSpPr>
          <p:nvPr/>
        </p:nvSpPr>
        <p:spPr bwMode="auto">
          <a:xfrm>
            <a:off x="152400" y="3891171"/>
            <a:ext cx="2895600" cy="107721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defRPr/>
            </a:pPr>
            <a:r>
              <a:rPr lang="fa-IR" sz="1400" dirty="0">
                <a:solidFill>
                  <a:schemeClr val="dk1"/>
                </a:solidFill>
                <a:ea typeface="Times New Roman"/>
                <a:cs typeface="B Nazanin" pitchFamily="2" charset="-78"/>
              </a:rPr>
              <a:t>خدمات نظارت عالیه و کارگاهی بر پروژه احداث خطوط لوله آبادان - ماهشهر و تأسیسات مربوطه</a:t>
            </a:r>
          </a:p>
          <a:p>
            <a:pPr algn="just" rtl="1"/>
            <a:endParaRPr lang="en-US" sz="1400" b="1" dirty="0">
              <a:solidFill>
                <a:schemeClr val="dk1"/>
              </a:solidFill>
              <a:ea typeface="Times New Roman"/>
              <a:cs typeface="B Nazanin" pitchFamily="2" charset="-78"/>
            </a:endParaRPr>
          </a:p>
          <a:p>
            <a:pPr algn="justLow" rtl="1"/>
            <a:endParaRPr lang="fa-IR" sz="1400" dirty="0">
              <a:solidFill>
                <a:srgbClr val="FF0000"/>
              </a:solidFill>
              <a:latin typeface="Calibri" pitchFamily="34" charset="0"/>
              <a:cs typeface="B Nazanin" pitchFamily="2" charset="-78"/>
            </a:endParaRPr>
          </a:p>
          <a:p>
            <a:pPr algn="justLow" rtl="1"/>
            <a:r>
              <a:rPr lang="fa-IR" sz="1400" dirty="0">
                <a:latin typeface="Calibri" pitchFamily="34" charset="0"/>
                <a:cs typeface="B Nazanin" pitchFamily="2" charset="-78"/>
              </a:rPr>
              <a:t>تلمبه خانه فرآورده های </a:t>
            </a:r>
            <a:r>
              <a:rPr lang="fa-IR" sz="1400" dirty="0" smtClean="0">
                <a:latin typeface="Calibri" pitchFamily="34" charset="0"/>
                <a:cs typeface="B Nazanin" pitchFamily="2" charset="-78"/>
              </a:rPr>
              <a:t>نفتی ماهشهر</a:t>
            </a:r>
            <a:endParaRPr lang="en-US" sz="1400" dirty="0">
              <a:latin typeface="Calibri" pitchFamily="34" charset="0"/>
              <a:cs typeface="B Nazanin" pitchFamily="2" charset="-78"/>
            </a:endParaRPr>
          </a:p>
        </p:txBody>
      </p:sp>
      <p:sp>
        <p:nvSpPr>
          <p:cNvPr id="12" name="Rectangle 4"/>
          <p:cNvSpPr>
            <a:spLocks noChangeArrowheads="1"/>
          </p:cNvSpPr>
          <p:nvPr/>
        </p:nvSpPr>
        <p:spPr bwMode="auto">
          <a:xfrm>
            <a:off x="152400" y="6573580"/>
            <a:ext cx="2895600" cy="1046440"/>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defRPr/>
            </a:pPr>
            <a:r>
              <a:rPr lang="fa-IR" sz="1400" dirty="0">
                <a:solidFill>
                  <a:schemeClr val="dk1"/>
                </a:solidFill>
                <a:ea typeface="Times New Roman"/>
                <a:cs typeface="B Nazanin" pitchFamily="2" charset="-78"/>
              </a:rPr>
              <a:t>خدمات نظارت عالیه و کارگاهی بر پروژه احداث خطوط لوله آبادان - ماهشهر و تأسیسات مربوطه</a:t>
            </a:r>
          </a:p>
          <a:p>
            <a:pPr algn="just" rtl="1"/>
            <a:endParaRPr lang="en-US" sz="1200" dirty="0" smtClean="0">
              <a:solidFill>
                <a:srgbClr val="FF0000"/>
              </a:solidFill>
              <a:ea typeface="Times New Roman"/>
              <a:cs typeface="B Nazanin" pitchFamily="2" charset="-78"/>
            </a:endParaRPr>
          </a:p>
          <a:p>
            <a:pPr algn="justLow" rtl="1"/>
            <a:endParaRPr lang="fa-IR" sz="1400" dirty="0">
              <a:solidFill>
                <a:srgbClr val="FF0000"/>
              </a:solidFill>
              <a:latin typeface="Calibri" pitchFamily="34" charset="0"/>
              <a:cs typeface="B Nazanin" pitchFamily="2" charset="-78"/>
            </a:endParaRPr>
          </a:p>
          <a:p>
            <a:pPr algn="justLow" rtl="1"/>
            <a:r>
              <a:rPr lang="fa-IR" sz="1400" dirty="0">
                <a:latin typeface="Calibri" pitchFamily="34" charset="0"/>
                <a:cs typeface="B Nazanin" pitchFamily="2" charset="-78"/>
              </a:rPr>
              <a:t>تلمبه خانه فرآورده های </a:t>
            </a:r>
            <a:r>
              <a:rPr lang="fa-IR" sz="1400" dirty="0" smtClean="0">
                <a:latin typeface="Calibri" pitchFamily="34" charset="0"/>
                <a:cs typeface="B Nazanin" pitchFamily="2" charset="-78"/>
              </a:rPr>
              <a:t>نفتی ماهشهر</a:t>
            </a:r>
            <a:endParaRPr lang="en-US" sz="1400" dirty="0">
              <a:latin typeface="Calibri" pitchFamily="34" charset="0"/>
              <a:cs typeface="B Nazanin" pitchFamily="2" charset="-78"/>
            </a:endParaRPr>
          </a:p>
        </p:txBody>
      </p:sp>
    </p:spTree>
    <p:extLst>
      <p:ext uri="{BB962C8B-B14F-4D97-AF65-F5344CB8AC3E}">
        <p14:creationId xmlns:p14="http://schemas.microsoft.com/office/powerpoint/2010/main" val="3556278132"/>
      </p:ext>
    </p:extLst>
  </p:cSld>
  <p:clrMapOvr>
    <a:masterClrMapping/>
  </p:clrMapOvr>
  <p:transition spd="med">
    <p:randomBar dir="ver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BD21328_"/>
          <p:cNvPicPr>
            <a:picLocks noChangeAspect="1" noChangeArrowheads="1"/>
          </p:cNvPicPr>
          <p:nvPr/>
        </p:nvPicPr>
        <p:blipFill>
          <a:blip r:embed="rId2" cstate="print"/>
          <a:srcRect/>
          <a:stretch>
            <a:fillRect/>
          </a:stretch>
        </p:blipFill>
        <p:spPr bwMode="auto">
          <a:xfrm>
            <a:off x="152400" y="2133600"/>
            <a:ext cx="2971800" cy="65272"/>
          </a:xfrm>
          <a:prstGeom prst="rect">
            <a:avLst/>
          </a:prstGeom>
          <a:noFill/>
        </p:spPr>
      </p:pic>
      <p:pic>
        <p:nvPicPr>
          <p:cNvPr id="15" name="Picture 3" descr="BD21328_"/>
          <p:cNvPicPr>
            <a:picLocks noChangeAspect="1" noChangeArrowheads="1"/>
          </p:cNvPicPr>
          <p:nvPr/>
        </p:nvPicPr>
        <p:blipFill>
          <a:blip r:embed="rId2" cstate="print"/>
          <a:srcRect/>
          <a:stretch>
            <a:fillRect/>
          </a:stretch>
        </p:blipFill>
        <p:spPr bwMode="auto">
          <a:xfrm>
            <a:off x="152400" y="4648200"/>
            <a:ext cx="2971800" cy="65272"/>
          </a:xfrm>
          <a:prstGeom prst="rect">
            <a:avLst/>
          </a:prstGeom>
          <a:noFill/>
        </p:spPr>
      </p:pic>
      <p:pic>
        <p:nvPicPr>
          <p:cNvPr id="18" name="Picture 3" descr="BD21328_"/>
          <p:cNvPicPr>
            <a:picLocks noChangeAspect="1" noChangeArrowheads="1"/>
          </p:cNvPicPr>
          <p:nvPr/>
        </p:nvPicPr>
        <p:blipFill>
          <a:blip r:embed="rId2" cstate="print"/>
          <a:srcRect/>
          <a:stretch>
            <a:fillRect/>
          </a:stretch>
        </p:blipFill>
        <p:spPr bwMode="auto">
          <a:xfrm>
            <a:off x="152400" y="7239000"/>
            <a:ext cx="2971800" cy="65272"/>
          </a:xfrm>
          <a:prstGeom prst="rect">
            <a:avLst/>
          </a:prstGeom>
          <a:noFill/>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6040200"/>
            <a:ext cx="3200400" cy="21132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2100" y="3511550"/>
            <a:ext cx="3175900" cy="21132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1027511"/>
            <a:ext cx="3200400" cy="2113200"/>
          </a:xfrm>
          <a:prstGeom prst="rect">
            <a:avLst/>
          </a:prstGeom>
          <a:ln>
            <a:noFill/>
          </a:ln>
          <a:effectLst>
            <a:outerShdw blurRad="292100" dist="139700" dir="2700000" algn="tl" rotWithShape="0">
              <a:srgbClr val="333333">
                <a:alpha val="65000"/>
              </a:srgbClr>
            </a:outerShdw>
          </a:effectLst>
        </p:spPr>
      </p:pic>
      <p:sp>
        <p:nvSpPr>
          <p:cNvPr id="11" name="Rectangle 4"/>
          <p:cNvSpPr>
            <a:spLocks noChangeArrowheads="1"/>
          </p:cNvSpPr>
          <p:nvPr/>
        </p:nvSpPr>
        <p:spPr bwMode="auto">
          <a:xfrm>
            <a:off x="152400" y="1360438"/>
            <a:ext cx="2895600" cy="126188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defRPr/>
            </a:pPr>
            <a:r>
              <a:rPr lang="fa-IR" sz="1400" dirty="0">
                <a:solidFill>
                  <a:schemeClr val="dk1"/>
                </a:solidFill>
                <a:ea typeface="Times New Roman"/>
                <a:cs typeface="B Nazanin" pitchFamily="2" charset="-78"/>
              </a:rPr>
              <a:t>خدمات نظارت عالیه و کارگاهی بر پروژه احداث خطوط لوله آبادان - ماهشهر و تأسیسات مربوطه</a:t>
            </a:r>
          </a:p>
          <a:p>
            <a:pPr algn="just" rtl="1"/>
            <a:endParaRPr lang="en-US" sz="1200" dirty="0" smtClean="0">
              <a:solidFill>
                <a:srgbClr val="FF0000"/>
              </a:solidFill>
              <a:ea typeface="Times New Roman"/>
              <a:cs typeface="B Nazanin" pitchFamily="2" charset="-78"/>
            </a:endParaRPr>
          </a:p>
          <a:p>
            <a:pPr algn="justLow" rtl="1"/>
            <a:endParaRPr lang="fa-IR" sz="1400" dirty="0">
              <a:solidFill>
                <a:srgbClr val="FF0000"/>
              </a:solidFill>
              <a:latin typeface="Calibri" pitchFamily="34" charset="0"/>
              <a:cs typeface="B Nazanin" pitchFamily="2" charset="-78"/>
            </a:endParaRPr>
          </a:p>
          <a:p>
            <a:pPr algn="justLow" rtl="1"/>
            <a:r>
              <a:rPr lang="fa-IR" sz="1400" dirty="0">
                <a:latin typeface="Calibri" pitchFamily="34" charset="0"/>
                <a:cs typeface="B Nazanin" pitchFamily="2" charset="-78"/>
              </a:rPr>
              <a:t>تلمبه خانه فرآورده های </a:t>
            </a:r>
            <a:r>
              <a:rPr lang="fa-IR" sz="1400" dirty="0" smtClean="0">
                <a:latin typeface="Calibri" pitchFamily="34" charset="0"/>
                <a:cs typeface="B Nazanin" pitchFamily="2" charset="-78"/>
              </a:rPr>
              <a:t>نفتی-محوطه  لوله کشی و مخازن</a:t>
            </a:r>
            <a:endParaRPr lang="en-US" sz="1400" dirty="0">
              <a:latin typeface="Calibri" pitchFamily="34" charset="0"/>
              <a:cs typeface="B Nazanin" pitchFamily="2" charset="-78"/>
            </a:endParaRPr>
          </a:p>
        </p:txBody>
      </p:sp>
      <p:sp>
        <p:nvSpPr>
          <p:cNvPr id="12" name="Rectangle 4"/>
          <p:cNvSpPr>
            <a:spLocks noChangeArrowheads="1"/>
          </p:cNvSpPr>
          <p:nvPr/>
        </p:nvSpPr>
        <p:spPr bwMode="auto">
          <a:xfrm>
            <a:off x="152400" y="3891171"/>
            <a:ext cx="2895600" cy="107721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defRPr/>
            </a:pPr>
            <a:r>
              <a:rPr lang="fa-IR" sz="1400" dirty="0">
                <a:solidFill>
                  <a:schemeClr val="dk1"/>
                </a:solidFill>
                <a:ea typeface="Times New Roman"/>
                <a:cs typeface="B Nazanin" pitchFamily="2" charset="-78"/>
              </a:rPr>
              <a:t>خدمات نظارت عالیه و کارگاهی بر پروژه احداث خطوط لوله آبادان - ماهشهر و تأسیسات مربوطه</a:t>
            </a:r>
          </a:p>
          <a:p>
            <a:pPr algn="justLow" rtl="1">
              <a:defRPr/>
            </a:pPr>
            <a:endParaRPr lang="en-US" sz="1400" dirty="0">
              <a:solidFill>
                <a:schemeClr val="dk1"/>
              </a:solidFill>
              <a:ea typeface="Times New Roman"/>
              <a:cs typeface="B Nazanin" pitchFamily="2" charset="-78"/>
            </a:endParaRPr>
          </a:p>
          <a:p>
            <a:pPr algn="justLow" rtl="1"/>
            <a:endParaRPr lang="fa-IR" sz="1400" dirty="0">
              <a:solidFill>
                <a:srgbClr val="FF0000"/>
              </a:solidFill>
              <a:latin typeface="Calibri" pitchFamily="34" charset="0"/>
              <a:cs typeface="B Nazanin" pitchFamily="2" charset="-78"/>
            </a:endParaRPr>
          </a:p>
          <a:p>
            <a:pPr algn="justLow" rtl="1"/>
            <a:r>
              <a:rPr lang="fa-IR" sz="1400" dirty="0">
                <a:latin typeface="Calibri" pitchFamily="34" charset="0"/>
                <a:cs typeface="B Nazanin" pitchFamily="2" charset="-78"/>
              </a:rPr>
              <a:t>تلمبه خانه فرآورده های نفتی- پمپ های اصلی</a:t>
            </a:r>
            <a:endParaRPr lang="en-US" sz="1400" dirty="0">
              <a:latin typeface="Calibri" pitchFamily="34" charset="0"/>
              <a:cs typeface="B Nazanin" pitchFamily="2" charset="-78"/>
            </a:endParaRPr>
          </a:p>
        </p:txBody>
      </p:sp>
      <p:sp>
        <p:nvSpPr>
          <p:cNvPr id="13" name="Rectangle 4"/>
          <p:cNvSpPr>
            <a:spLocks noChangeArrowheads="1"/>
          </p:cNvSpPr>
          <p:nvPr/>
        </p:nvSpPr>
        <p:spPr bwMode="auto">
          <a:xfrm>
            <a:off x="152400" y="6430089"/>
            <a:ext cx="2895600" cy="1292662"/>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defRPr/>
            </a:pPr>
            <a:r>
              <a:rPr lang="fa-IR" sz="1400" dirty="0">
                <a:solidFill>
                  <a:schemeClr val="dk1"/>
                </a:solidFill>
                <a:ea typeface="Times New Roman"/>
                <a:cs typeface="B Nazanin" pitchFamily="2" charset="-78"/>
              </a:rPr>
              <a:t>خدمات نظارت عالیه و کارگاهی بر پروژه احداث خطوط لوله آبادان - ماهشهر و تأسیسات مربوطه</a:t>
            </a:r>
          </a:p>
          <a:p>
            <a:pPr algn="justLow" rtl="1">
              <a:defRPr/>
            </a:pPr>
            <a:endParaRPr lang="en-US" sz="1400" dirty="0">
              <a:solidFill>
                <a:schemeClr val="dk1"/>
              </a:solidFill>
              <a:ea typeface="Times New Roman"/>
              <a:cs typeface="B Nazanin" pitchFamily="2" charset="-78"/>
            </a:endParaRPr>
          </a:p>
          <a:p>
            <a:pPr algn="justLow" rtl="1">
              <a:defRPr/>
            </a:pPr>
            <a:endParaRPr lang="fa-IR" sz="1400" dirty="0">
              <a:solidFill>
                <a:schemeClr val="dk1"/>
              </a:solidFill>
              <a:ea typeface="Times New Roman"/>
              <a:cs typeface="B Nazanin" pitchFamily="2" charset="-78"/>
            </a:endParaRPr>
          </a:p>
          <a:p>
            <a:pPr algn="justLow" rtl="1"/>
            <a:r>
              <a:rPr lang="fa-IR" sz="1400" dirty="0">
                <a:latin typeface="Calibri" pitchFamily="34" charset="0"/>
                <a:cs typeface="B Nazanin" pitchFamily="2" charset="-78"/>
              </a:rPr>
              <a:t>تلمبه خانه فرآورده های </a:t>
            </a:r>
            <a:r>
              <a:rPr lang="fa-IR" sz="1400" dirty="0" smtClean="0">
                <a:latin typeface="Calibri" pitchFamily="34" charset="0"/>
                <a:cs typeface="B Nazanin" pitchFamily="2" charset="-78"/>
              </a:rPr>
              <a:t>نفتی</a:t>
            </a:r>
            <a:r>
              <a:rPr lang="fa-IR" sz="1400" dirty="0">
                <a:latin typeface="Calibri" pitchFamily="34" charset="0"/>
                <a:cs typeface="B Nazanin" pitchFamily="2" charset="-78"/>
              </a:rPr>
              <a:t> </a:t>
            </a:r>
            <a:r>
              <a:rPr lang="fa-IR" sz="1400" dirty="0" smtClean="0">
                <a:latin typeface="Calibri" pitchFamily="34" charset="0"/>
                <a:cs typeface="B Nazanin" pitchFamily="2" charset="-78"/>
              </a:rPr>
              <a:t>– ایستگاه پمپ های اصلی</a:t>
            </a:r>
            <a:endParaRPr lang="en-US" sz="1400" dirty="0">
              <a:latin typeface="Calibri" pitchFamily="34" charset="0"/>
              <a:cs typeface="B Nazanin" pitchFamily="2" charset="-78"/>
            </a:endParaRPr>
          </a:p>
        </p:txBody>
      </p:sp>
    </p:spTree>
    <p:extLst>
      <p:ext uri="{BB962C8B-B14F-4D97-AF65-F5344CB8AC3E}">
        <p14:creationId xmlns:p14="http://schemas.microsoft.com/office/powerpoint/2010/main" val="3450696607"/>
      </p:ext>
    </p:extLst>
  </p:cSld>
  <p:clrMapOvr>
    <a:masterClrMapping/>
  </p:clrMapOvr>
  <p:transition spd="med">
    <p:randomBar dir="ver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152400" y="1842331"/>
            <a:ext cx="2895600" cy="8617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نمايي از سیلوی سیمان</a:t>
            </a:r>
            <a:endParaRPr lang="en-US" sz="1400" dirty="0" smtClean="0"/>
          </a:p>
          <a:p>
            <a:pPr algn="justLow"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justLow" rtl="1"/>
            <a:r>
              <a:rPr lang="fa-IR" sz="1400" dirty="0" smtClean="0">
                <a:latin typeface="IranNastaliq" pitchFamily="18" charset="0"/>
                <a:cs typeface="B Nazanin" pitchFamily="2" charset="-78"/>
              </a:rPr>
              <a:t>کارخانه سیمان خاکستری نی ریز</a:t>
            </a:r>
            <a:endParaRPr lang="en-US" sz="1400" dirty="0" smtClean="0">
              <a:latin typeface="IranNastaliq"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0" name="Picture 3" descr="BD21328_"/>
          <p:cNvPicPr>
            <a:picLocks noChangeAspect="1" noChangeArrowheads="1"/>
          </p:cNvPicPr>
          <p:nvPr/>
        </p:nvPicPr>
        <p:blipFill>
          <a:blip r:embed="rId3" cstate="print"/>
          <a:srcRect/>
          <a:stretch>
            <a:fillRect/>
          </a:stretch>
        </p:blipFill>
        <p:spPr bwMode="auto">
          <a:xfrm>
            <a:off x="152400" y="2133600"/>
            <a:ext cx="2971800" cy="65272"/>
          </a:xfrm>
          <a:prstGeom prst="rect">
            <a:avLst/>
          </a:prstGeom>
          <a:noFill/>
        </p:spPr>
      </p:pic>
      <p:sp>
        <p:nvSpPr>
          <p:cNvPr id="14" name="Rectangle 4"/>
          <p:cNvSpPr>
            <a:spLocks noChangeArrowheads="1"/>
          </p:cNvSpPr>
          <p:nvPr/>
        </p:nvSpPr>
        <p:spPr bwMode="auto">
          <a:xfrm>
            <a:off x="152400" y="4317794"/>
            <a:ext cx="2895600" cy="107721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spcBef>
                <a:spcPct val="0"/>
              </a:spcBef>
              <a:spcAft>
                <a:spcPct val="0"/>
              </a:spcAft>
              <a:tabLst>
                <a:tab pos="4951413" algn="r"/>
              </a:tabLst>
            </a:pPr>
            <a:r>
              <a:rPr lang="fa-IR" sz="1400" dirty="0">
                <a:latin typeface="IranNastaliq" pitchFamily="18" charset="0"/>
                <a:cs typeface="B Nazanin" pitchFamily="2" charset="-78"/>
              </a:rPr>
              <a:t>نمايي از </a:t>
            </a:r>
            <a:r>
              <a:rPr lang="fa-IR" sz="1400" dirty="0" smtClean="0">
                <a:latin typeface="IranNastaliq" pitchFamily="18" charset="0"/>
                <a:cs typeface="B Nazanin" pitchFamily="2" charset="-78"/>
              </a:rPr>
              <a:t>پیش گرمکن</a:t>
            </a:r>
            <a:endParaRPr lang="en-US" sz="1400" dirty="0"/>
          </a:p>
          <a:p>
            <a:pPr algn="justLow"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justLow" rtl="1"/>
            <a:r>
              <a:rPr lang="fa-IR" sz="1400" dirty="0">
                <a:latin typeface="IranNastaliq" pitchFamily="18" charset="0"/>
                <a:cs typeface="B Nazanin" pitchFamily="2" charset="-78"/>
              </a:rPr>
              <a:t>کارخانه سیمان خاکستری نی ریز</a:t>
            </a:r>
            <a:endParaRPr lang="en-US" sz="1400" dirty="0">
              <a:latin typeface="IranNastaliq" pitchFamily="18" charset="0"/>
              <a:cs typeface="B Nazanin" pitchFamily="2" charset="-78"/>
            </a:endParaRPr>
          </a:p>
          <a:p>
            <a:pPr lvl="0" algn="r" rtl="1" eaLnBrk="0" fontAlgn="base" hangingPunct="0">
              <a:spcBef>
                <a:spcPct val="0"/>
              </a:spcBef>
              <a:spcAft>
                <a:spcPct val="0"/>
              </a:spcAft>
              <a:tabLst>
                <a:tab pos="4951413" algn="r"/>
              </a:tabLst>
            </a:pP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5" name="Picture 3" descr="BD21328_"/>
          <p:cNvPicPr>
            <a:picLocks noChangeAspect="1" noChangeArrowheads="1"/>
          </p:cNvPicPr>
          <p:nvPr/>
        </p:nvPicPr>
        <p:blipFill>
          <a:blip r:embed="rId3" cstate="print"/>
          <a:srcRect/>
          <a:stretch>
            <a:fillRect/>
          </a:stretch>
        </p:blipFill>
        <p:spPr bwMode="auto">
          <a:xfrm>
            <a:off x="152400" y="4648200"/>
            <a:ext cx="2971800" cy="65272"/>
          </a:xfrm>
          <a:prstGeom prst="rect">
            <a:avLst/>
          </a:prstGeom>
          <a:noFill/>
        </p:spPr>
      </p:pic>
      <p:sp>
        <p:nvSpPr>
          <p:cNvPr id="17" name="Rectangle 4"/>
          <p:cNvSpPr>
            <a:spLocks noChangeArrowheads="1"/>
          </p:cNvSpPr>
          <p:nvPr/>
        </p:nvSpPr>
        <p:spPr bwMode="auto">
          <a:xfrm>
            <a:off x="152400" y="6867029"/>
            <a:ext cx="2895600" cy="8617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r>
              <a:rPr lang="fa-IR" sz="1400" dirty="0" smtClean="0">
                <a:latin typeface="IranNastaliq" pitchFamily="18" charset="0"/>
                <a:cs typeface="B Nazanin" pitchFamily="2" charset="-78"/>
              </a:rPr>
              <a:t>نمايی از بای پس کیلینکر</a:t>
            </a:r>
            <a:endParaRPr lang="en-US" sz="1400" dirty="0" smtClean="0">
              <a:latin typeface="Calibri" pitchFamily="34" charset="0"/>
              <a:cs typeface="B Nazanin" pitchFamily="2" charset="-78"/>
            </a:endParaRPr>
          </a:p>
          <a:p>
            <a:pPr algn="r"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justLow" rtl="1"/>
            <a:r>
              <a:rPr lang="fa-IR" sz="1400" dirty="0" smtClean="0">
                <a:latin typeface="IranNastaliq" pitchFamily="18" charset="0"/>
                <a:cs typeface="B Nazanin" pitchFamily="2" charset="-78"/>
              </a:rPr>
              <a:t>کارخانه </a:t>
            </a:r>
            <a:r>
              <a:rPr lang="fa-IR" sz="1400" dirty="0">
                <a:latin typeface="IranNastaliq" pitchFamily="18" charset="0"/>
                <a:cs typeface="B Nazanin" pitchFamily="2" charset="-78"/>
              </a:rPr>
              <a:t>سیمان خاکستری نی ریز</a:t>
            </a:r>
            <a:endParaRPr lang="en-US" sz="1400" dirty="0">
              <a:latin typeface="IranNastaliq"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8" name="Picture 3" descr="BD21328_"/>
          <p:cNvPicPr>
            <a:picLocks noChangeAspect="1" noChangeArrowheads="1"/>
          </p:cNvPicPr>
          <p:nvPr/>
        </p:nvPicPr>
        <p:blipFill>
          <a:blip r:embed="rId3" cstate="print"/>
          <a:srcRect/>
          <a:stretch>
            <a:fillRect/>
          </a:stretch>
        </p:blipFill>
        <p:spPr bwMode="auto">
          <a:xfrm>
            <a:off x="152400" y="7162800"/>
            <a:ext cx="2971800" cy="65272"/>
          </a:xfrm>
          <a:prstGeom prst="rect">
            <a:avLst/>
          </a:prstGeom>
          <a:noFill/>
        </p:spPr>
      </p:pic>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3651337" y="709295"/>
            <a:ext cx="3200400" cy="1984248"/>
          </a:xfrm>
          <a:prstGeom prst="rect">
            <a:avLst/>
          </a:prstGeom>
          <a:ln>
            <a:noFill/>
          </a:ln>
          <a:effectLst>
            <a:outerShdw blurRad="292100" dist="139700" dir="2700000" algn="tl" rotWithShape="0">
              <a:srgbClr val="333333">
                <a:alpha val="65000"/>
              </a:srgbClr>
            </a:outerShdw>
          </a:effectLst>
        </p:spPr>
      </p:pic>
      <p:pic>
        <p:nvPicPr>
          <p:cNvPr id="12" name="Content Placeholder 4"/>
          <p:cNvPicPr/>
          <p:nvPr/>
        </p:nvPicPr>
        <p:blipFill>
          <a:blip r:embed="rId5" cstate="print">
            <a:extLst>
              <a:ext uri="{28A0092B-C50C-407E-A947-70E740481C1C}">
                <a14:useLocalDpi xmlns:a14="http://schemas.microsoft.com/office/drawing/2010/main" val="0"/>
              </a:ext>
            </a:extLst>
          </a:blip>
          <a:stretch>
            <a:fillRect/>
          </a:stretch>
        </p:blipFill>
        <p:spPr>
          <a:xfrm>
            <a:off x="3692353" y="3410764"/>
            <a:ext cx="3200400" cy="1984248"/>
          </a:xfrm>
          <a:prstGeom prst="rect">
            <a:avLst/>
          </a:prstGeom>
        </p:spPr>
      </p:pic>
      <p:pic>
        <p:nvPicPr>
          <p:cNvPr id="13" name="Picture 12"/>
          <p:cNvPicPr/>
          <p:nvPr/>
        </p:nvPicPr>
        <p:blipFill>
          <a:blip r:embed="rId6" cstate="print">
            <a:extLst>
              <a:ext uri="{28A0092B-C50C-407E-A947-70E740481C1C}">
                <a14:useLocalDpi xmlns:a14="http://schemas.microsoft.com/office/drawing/2010/main" val="0"/>
              </a:ext>
            </a:extLst>
          </a:blip>
          <a:stretch>
            <a:fillRect/>
          </a:stretch>
        </p:blipFill>
        <p:spPr>
          <a:xfrm>
            <a:off x="3651337" y="5874905"/>
            <a:ext cx="3200400" cy="1984248"/>
          </a:xfrm>
          <a:prstGeom prst="rect">
            <a:avLst/>
          </a:prstGeom>
        </p:spPr>
      </p:pic>
    </p:spTree>
    <p:extLst>
      <p:ext uri="{BB962C8B-B14F-4D97-AF65-F5344CB8AC3E}">
        <p14:creationId xmlns:p14="http://schemas.microsoft.com/office/powerpoint/2010/main" val="3792782325"/>
      </p:ext>
    </p:extLst>
  </p:cSld>
  <p:clrMapOvr>
    <a:masterClrMapping/>
  </p:clrMapOvr>
  <p:transition spd="med">
    <p:randomBar dir="ver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152400" y="1842331"/>
            <a:ext cx="2895600" cy="8617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نمايي از سیلوی مواد خام</a:t>
            </a:r>
            <a:endParaRPr lang="en-US" sz="1400" dirty="0" smtClean="0"/>
          </a:p>
          <a:p>
            <a:pPr algn="justLow"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justLow" rtl="1"/>
            <a:r>
              <a:rPr lang="fa-IR" sz="1400" dirty="0" smtClean="0">
                <a:latin typeface="IranNastaliq" pitchFamily="18" charset="0"/>
                <a:cs typeface="B Nazanin" pitchFamily="2" charset="-78"/>
              </a:rPr>
              <a:t>کارخانه سیمان خاکستری نی ریز</a:t>
            </a:r>
            <a:endParaRPr lang="en-US" sz="1400" dirty="0" smtClean="0">
              <a:latin typeface="IranNastaliq"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0" name="Picture 3" descr="BD21328_"/>
          <p:cNvPicPr>
            <a:picLocks noChangeAspect="1" noChangeArrowheads="1"/>
          </p:cNvPicPr>
          <p:nvPr/>
        </p:nvPicPr>
        <p:blipFill>
          <a:blip r:embed="rId3" cstate="print"/>
          <a:srcRect/>
          <a:stretch>
            <a:fillRect/>
          </a:stretch>
        </p:blipFill>
        <p:spPr bwMode="auto">
          <a:xfrm>
            <a:off x="152400" y="2133600"/>
            <a:ext cx="2971800" cy="65272"/>
          </a:xfrm>
          <a:prstGeom prst="rect">
            <a:avLst/>
          </a:prstGeom>
          <a:noFill/>
        </p:spPr>
      </p:pic>
      <p:sp>
        <p:nvSpPr>
          <p:cNvPr id="14" name="Rectangle 4"/>
          <p:cNvSpPr>
            <a:spLocks noChangeArrowheads="1"/>
          </p:cNvSpPr>
          <p:nvPr/>
        </p:nvSpPr>
        <p:spPr bwMode="auto">
          <a:xfrm>
            <a:off x="152400" y="4317794"/>
            <a:ext cx="2895600" cy="107721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spcBef>
                <a:spcPct val="0"/>
              </a:spcBef>
              <a:spcAft>
                <a:spcPct val="0"/>
              </a:spcAft>
              <a:tabLst>
                <a:tab pos="4951413" algn="r"/>
              </a:tabLst>
            </a:pPr>
            <a:r>
              <a:rPr lang="fa-IR" sz="1400" dirty="0">
                <a:latin typeface="IranNastaliq" pitchFamily="18" charset="0"/>
                <a:cs typeface="B Nazanin" pitchFamily="2" charset="-78"/>
              </a:rPr>
              <a:t>نمايي از </a:t>
            </a:r>
            <a:r>
              <a:rPr lang="fa-IR" sz="1400" dirty="0" smtClean="0">
                <a:latin typeface="IranNastaliq" pitchFamily="18" charset="0"/>
                <a:cs typeface="B Nazanin" pitchFamily="2" charset="-78"/>
              </a:rPr>
              <a:t>دپارتمان سنگ شکن گچ</a:t>
            </a:r>
            <a:endParaRPr lang="en-US" sz="1400" dirty="0"/>
          </a:p>
          <a:p>
            <a:pPr algn="justLow"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justLow" rtl="1"/>
            <a:r>
              <a:rPr lang="fa-IR" sz="1400" dirty="0">
                <a:latin typeface="IranNastaliq" pitchFamily="18" charset="0"/>
                <a:cs typeface="B Nazanin" pitchFamily="2" charset="-78"/>
              </a:rPr>
              <a:t>کارخانه سیمان خاکستری نی ریز</a:t>
            </a:r>
            <a:endParaRPr lang="en-US" sz="1400" dirty="0">
              <a:latin typeface="IranNastaliq" pitchFamily="18" charset="0"/>
              <a:cs typeface="B Nazanin" pitchFamily="2" charset="-78"/>
            </a:endParaRPr>
          </a:p>
          <a:p>
            <a:pPr lvl="0" algn="r" rtl="1" eaLnBrk="0" fontAlgn="base" hangingPunct="0">
              <a:spcBef>
                <a:spcPct val="0"/>
              </a:spcBef>
              <a:spcAft>
                <a:spcPct val="0"/>
              </a:spcAft>
              <a:tabLst>
                <a:tab pos="4951413" algn="r"/>
              </a:tabLst>
            </a:pP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5" name="Picture 3" descr="BD21328_"/>
          <p:cNvPicPr>
            <a:picLocks noChangeAspect="1" noChangeArrowheads="1"/>
          </p:cNvPicPr>
          <p:nvPr/>
        </p:nvPicPr>
        <p:blipFill>
          <a:blip r:embed="rId3" cstate="print"/>
          <a:srcRect/>
          <a:stretch>
            <a:fillRect/>
          </a:stretch>
        </p:blipFill>
        <p:spPr bwMode="auto">
          <a:xfrm>
            <a:off x="152400" y="4648200"/>
            <a:ext cx="2971800" cy="65272"/>
          </a:xfrm>
          <a:prstGeom prst="rect">
            <a:avLst/>
          </a:prstGeom>
          <a:noFill/>
        </p:spPr>
      </p:pic>
      <p:sp>
        <p:nvSpPr>
          <p:cNvPr id="17" name="Rectangle 4"/>
          <p:cNvSpPr>
            <a:spLocks noChangeArrowheads="1"/>
          </p:cNvSpPr>
          <p:nvPr/>
        </p:nvSpPr>
        <p:spPr bwMode="auto">
          <a:xfrm>
            <a:off x="152400" y="6867029"/>
            <a:ext cx="2895600" cy="8617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r>
              <a:rPr lang="fa-IR" sz="1400" dirty="0" smtClean="0">
                <a:latin typeface="IranNastaliq" pitchFamily="18" charset="0"/>
                <a:cs typeface="B Nazanin" pitchFamily="2" charset="-78"/>
              </a:rPr>
              <a:t>نمايی از دپارتمان سنگ شکن اصلی</a:t>
            </a:r>
          </a:p>
          <a:p>
            <a:pPr algn="justLow" rtl="1"/>
            <a:endParaRPr lang="en-US" sz="1400" dirty="0" smtClean="0">
              <a:latin typeface="IranNastaliq" pitchFamily="18" charset="0"/>
              <a:cs typeface="B Nazanin" pitchFamily="2" charset="-78"/>
            </a:endParaRPr>
          </a:p>
          <a:p>
            <a:pPr algn="justLow" rtl="1"/>
            <a:r>
              <a:rPr lang="fa-IR" sz="1400" dirty="0" smtClean="0">
                <a:latin typeface="IranNastaliq" pitchFamily="18" charset="0"/>
                <a:cs typeface="B Nazanin" pitchFamily="2" charset="-78"/>
              </a:rPr>
              <a:t>کارخانه </a:t>
            </a:r>
            <a:r>
              <a:rPr lang="fa-IR" sz="1400" dirty="0">
                <a:latin typeface="IranNastaliq" pitchFamily="18" charset="0"/>
                <a:cs typeface="B Nazanin" pitchFamily="2" charset="-78"/>
              </a:rPr>
              <a:t>سیمان خاکستری نی ریز</a:t>
            </a:r>
            <a:endParaRPr lang="en-US" sz="1400" dirty="0">
              <a:latin typeface="IranNastaliq"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8" name="Picture 3" descr="BD21328_"/>
          <p:cNvPicPr>
            <a:picLocks noChangeAspect="1" noChangeArrowheads="1"/>
          </p:cNvPicPr>
          <p:nvPr/>
        </p:nvPicPr>
        <p:blipFill>
          <a:blip r:embed="rId3" cstate="print"/>
          <a:srcRect/>
          <a:stretch>
            <a:fillRect/>
          </a:stretch>
        </p:blipFill>
        <p:spPr bwMode="auto">
          <a:xfrm>
            <a:off x="152400" y="7162800"/>
            <a:ext cx="2971800" cy="65272"/>
          </a:xfrm>
          <a:prstGeom prst="rect">
            <a:avLst/>
          </a:prstGeom>
          <a:noFill/>
        </p:spPr>
      </p:pic>
      <p:pic>
        <p:nvPicPr>
          <p:cNvPr id="11" name="Content Placeholder 3"/>
          <p:cNvPicPr/>
          <p:nvPr/>
        </p:nvPicPr>
        <p:blipFill>
          <a:blip r:embed="rId4" cstate="print">
            <a:extLst>
              <a:ext uri="{28A0092B-C50C-407E-A947-70E740481C1C}">
                <a14:useLocalDpi xmlns:a14="http://schemas.microsoft.com/office/drawing/2010/main" val="0"/>
              </a:ext>
            </a:extLst>
          </a:blip>
          <a:stretch>
            <a:fillRect/>
          </a:stretch>
        </p:blipFill>
        <p:spPr>
          <a:xfrm>
            <a:off x="3691907" y="844653"/>
            <a:ext cx="3200400" cy="1984248"/>
          </a:xfrm>
          <a:prstGeom prst="rect">
            <a:avLst/>
          </a:prstGeom>
        </p:spPr>
      </p:pic>
      <p:pic>
        <p:nvPicPr>
          <p:cNvPr id="12" name="Picture 11"/>
          <p:cNvPicPr/>
          <p:nvPr/>
        </p:nvPicPr>
        <p:blipFill>
          <a:blip r:embed="rId5" cstate="print">
            <a:extLst>
              <a:ext uri="{28A0092B-C50C-407E-A947-70E740481C1C}">
                <a14:useLocalDpi xmlns:a14="http://schemas.microsoft.com/office/drawing/2010/main" val="0"/>
              </a:ext>
            </a:extLst>
          </a:blip>
          <a:stretch>
            <a:fillRect/>
          </a:stretch>
        </p:blipFill>
        <p:spPr>
          <a:xfrm>
            <a:off x="3671100" y="3410764"/>
            <a:ext cx="3200400" cy="1984248"/>
          </a:xfrm>
          <a:prstGeom prst="rect">
            <a:avLst/>
          </a:prstGeom>
        </p:spPr>
      </p:pic>
      <p:pic>
        <p:nvPicPr>
          <p:cNvPr id="13" name="Picture 12"/>
          <p:cNvPicPr/>
          <p:nvPr/>
        </p:nvPicPr>
        <p:blipFill>
          <a:blip r:embed="rId6" cstate="print">
            <a:extLst>
              <a:ext uri="{28A0092B-C50C-407E-A947-70E740481C1C}">
                <a14:useLocalDpi xmlns:a14="http://schemas.microsoft.com/office/drawing/2010/main" val="0"/>
              </a:ext>
            </a:extLst>
          </a:blip>
          <a:stretch>
            <a:fillRect/>
          </a:stretch>
        </p:blipFill>
        <p:spPr>
          <a:xfrm>
            <a:off x="3681399" y="5976875"/>
            <a:ext cx="3200400" cy="1984248"/>
          </a:xfrm>
          <a:prstGeom prst="rect">
            <a:avLst/>
          </a:prstGeom>
        </p:spPr>
      </p:pic>
    </p:spTree>
    <p:extLst>
      <p:ext uri="{BB962C8B-B14F-4D97-AF65-F5344CB8AC3E}">
        <p14:creationId xmlns:p14="http://schemas.microsoft.com/office/powerpoint/2010/main" val="2450677052"/>
      </p:ext>
    </p:extLst>
  </p:cSld>
  <p:clrMapOvr>
    <a:masterClrMapping/>
  </p:clrMapOvr>
  <p:transition spd="med">
    <p:randomBar dir="ver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152400" y="1842331"/>
            <a:ext cx="2895600" cy="8617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نمايي از بونکر تغذیه سیمان</a:t>
            </a:r>
            <a:endParaRPr lang="en-US" sz="1400" dirty="0" smtClean="0"/>
          </a:p>
          <a:p>
            <a:pPr algn="justLow"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justLow" rtl="1"/>
            <a:r>
              <a:rPr lang="fa-IR" sz="1400" dirty="0" smtClean="0">
                <a:latin typeface="IranNastaliq" pitchFamily="18" charset="0"/>
                <a:cs typeface="B Nazanin" pitchFamily="2" charset="-78"/>
              </a:rPr>
              <a:t>کارخانه سیمان خاکستری نی ریز</a:t>
            </a:r>
            <a:endParaRPr lang="en-US" sz="1400" dirty="0" smtClean="0">
              <a:latin typeface="IranNastaliq"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0" name="Picture 3" descr="BD21328_"/>
          <p:cNvPicPr>
            <a:picLocks noChangeAspect="1" noChangeArrowheads="1"/>
          </p:cNvPicPr>
          <p:nvPr/>
        </p:nvPicPr>
        <p:blipFill>
          <a:blip r:embed="rId3" cstate="print"/>
          <a:srcRect/>
          <a:stretch>
            <a:fillRect/>
          </a:stretch>
        </p:blipFill>
        <p:spPr bwMode="auto">
          <a:xfrm>
            <a:off x="152400" y="2133600"/>
            <a:ext cx="2971800" cy="65272"/>
          </a:xfrm>
          <a:prstGeom prst="rect">
            <a:avLst/>
          </a:prstGeom>
          <a:noFill/>
        </p:spPr>
      </p:pic>
      <p:sp>
        <p:nvSpPr>
          <p:cNvPr id="14" name="Rectangle 4"/>
          <p:cNvSpPr>
            <a:spLocks noChangeArrowheads="1"/>
          </p:cNvSpPr>
          <p:nvPr/>
        </p:nvSpPr>
        <p:spPr bwMode="auto">
          <a:xfrm>
            <a:off x="152400" y="4317794"/>
            <a:ext cx="2895600" cy="107721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نمايي از دپارتمان پایه کوره</a:t>
            </a:r>
            <a:endParaRPr lang="en-US" sz="1400" dirty="0"/>
          </a:p>
          <a:p>
            <a:pPr algn="justLow"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justLow" rtl="1"/>
            <a:r>
              <a:rPr lang="fa-IR" sz="1400" dirty="0">
                <a:latin typeface="IranNastaliq" pitchFamily="18" charset="0"/>
                <a:cs typeface="B Nazanin" pitchFamily="2" charset="-78"/>
              </a:rPr>
              <a:t>کارخانه سیمان خاکستری نی ریز</a:t>
            </a:r>
            <a:endParaRPr lang="en-US" sz="1400" dirty="0">
              <a:latin typeface="IranNastaliq" pitchFamily="18" charset="0"/>
              <a:cs typeface="B Nazanin" pitchFamily="2" charset="-78"/>
            </a:endParaRPr>
          </a:p>
          <a:p>
            <a:pPr lvl="0" algn="r" rtl="1" eaLnBrk="0" fontAlgn="base" hangingPunct="0">
              <a:spcBef>
                <a:spcPct val="0"/>
              </a:spcBef>
              <a:spcAft>
                <a:spcPct val="0"/>
              </a:spcAft>
              <a:tabLst>
                <a:tab pos="4951413" algn="r"/>
              </a:tabLst>
            </a:pP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5" name="Picture 3" descr="BD21328_"/>
          <p:cNvPicPr>
            <a:picLocks noChangeAspect="1" noChangeArrowheads="1"/>
          </p:cNvPicPr>
          <p:nvPr/>
        </p:nvPicPr>
        <p:blipFill>
          <a:blip r:embed="rId3" cstate="print"/>
          <a:srcRect/>
          <a:stretch>
            <a:fillRect/>
          </a:stretch>
        </p:blipFill>
        <p:spPr bwMode="auto">
          <a:xfrm>
            <a:off x="152400" y="4648200"/>
            <a:ext cx="2971800" cy="65272"/>
          </a:xfrm>
          <a:prstGeom prst="rect">
            <a:avLst/>
          </a:prstGeom>
          <a:noFill/>
        </p:spPr>
      </p:pic>
      <p:sp>
        <p:nvSpPr>
          <p:cNvPr id="17" name="Rectangle 4"/>
          <p:cNvSpPr>
            <a:spLocks noChangeArrowheads="1"/>
          </p:cNvSpPr>
          <p:nvPr/>
        </p:nvSpPr>
        <p:spPr bwMode="auto">
          <a:xfrm>
            <a:off x="152400" y="6867029"/>
            <a:ext cx="2895600" cy="8617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r>
              <a:rPr lang="fa-IR" sz="1400" dirty="0" smtClean="0">
                <a:latin typeface="IranNastaliq" pitchFamily="18" charset="0"/>
                <a:cs typeface="B Nazanin" pitchFamily="2" charset="-78"/>
              </a:rPr>
              <a:t>نمايی از دپارتمان بونکر تغذیه آسیاب مواد</a:t>
            </a:r>
            <a:endParaRPr lang="en-US" sz="1400" dirty="0" smtClean="0">
              <a:latin typeface="Calibri" pitchFamily="34" charset="0"/>
              <a:cs typeface="B Nazanin" pitchFamily="2" charset="-78"/>
            </a:endParaRPr>
          </a:p>
          <a:p>
            <a:pPr algn="r"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justLow" rtl="1"/>
            <a:r>
              <a:rPr lang="fa-IR" sz="1400" dirty="0" smtClean="0">
                <a:latin typeface="IranNastaliq" pitchFamily="18" charset="0"/>
                <a:cs typeface="B Nazanin" pitchFamily="2" charset="-78"/>
              </a:rPr>
              <a:t>کارخانه </a:t>
            </a:r>
            <a:r>
              <a:rPr lang="fa-IR" sz="1400" dirty="0">
                <a:latin typeface="IranNastaliq" pitchFamily="18" charset="0"/>
                <a:cs typeface="B Nazanin" pitchFamily="2" charset="-78"/>
              </a:rPr>
              <a:t>سیمان خاکستری نی ریز</a:t>
            </a:r>
            <a:endParaRPr lang="en-US" sz="1400" dirty="0">
              <a:latin typeface="IranNastaliq"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8" name="Picture 3" descr="BD21328_"/>
          <p:cNvPicPr>
            <a:picLocks noChangeAspect="1" noChangeArrowheads="1"/>
          </p:cNvPicPr>
          <p:nvPr/>
        </p:nvPicPr>
        <p:blipFill>
          <a:blip r:embed="rId3" cstate="print"/>
          <a:srcRect/>
          <a:stretch>
            <a:fillRect/>
          </a:stretch>
        </p:blipFill>
        <p:spPr bwMode="auto">
          <a:xfrm>
            <a:off x="152400" y="7162800"/>
            <a:ext cx="2971800" cy="65272"/>
          </a:xfrm>
          <a:prstGeom prst="rect">
            <a:avLst/>
          </a:prstGeom>
          <a:noFill/>
        </p:spPr>
      </p:pic>
      <p:pic>
        <p:nvPicPr>
          <p:cNvPr id="12" name="Content Placeholder 4"/>
          <p:cNvPicPr/>
          <p:nvPr/>
        </p:nvPicPr>
        <p:blipFill>
          <a:blip r:embed="rId4" cstate="print">
            <a:extLst>
              <a:ext uri="{28A0092B-C50C-407E-A947-70E740481C1C}">
                <a14:useLocalDpi xmlns:a14="http://schemas.microsoft.com/office/drawing/2010/main" val="0"/>
              </a:ext>
            </a:extLst>
          </a:blip>
          <a:stretch>
            <a:fillRect/>
          </a:stretch>
        </p:blipFill>
        <p:spPr>
          <a:xfrm>
            <a:off x="3657600" y="3494761"/>
            <a:ext cx="3200400" cy="1984248"/>
          </a:xfrm>
          <a:prstGeom prst="rect">
            <a:avLst/>
          </a:prstGeom>
        </p:spPr>
      </p:pic>
      <p:pic>
        <p:nvPicPr>
          <p:cNvPr id="13" name="Picture 12"/>
          <p:cNvPicPr/>
          <p:nvPr/>
        </p:nvPicPr>
        <p:blipFill>
          <a:blip r:embed="rId5" cstate="print">
            <a:extLst>
              <a:ext uri="{28A0092B-C50C-407E-A947-70E740481C1C}">
                <a14:useLocalDpi xmlns:a14="http://schemas.microsoft.com/office/drawing/2010/main" val="0"/>
              </a:ext>
            </a:extLst>
          </a:blip>
          <a:stretch>
            <a:fillRect/>
          </a:stretch>
        </p:blipFill>
        <p:spPr>
          <a:xfrm>
            <a:off x="3657600" y="6042770"/>
            <a:ext cx="3200400" cy="1984248"/>
          </a:xfrm>
          <a:prstGeom prst="rect">
            <a:avLst/>
          </a:prstGeom>
        </p:spPr>
      </p:pic>
      <p:pic>
        <p:nvPicPr>
          <p:cNvPr id="16" name="Content Placeholder 3"/>
          <p:cNvPicPr/>
          <p:nvPr/>
        </p:nvPicPr>
        <p:blipFill>
          <a:blip r:embed="rId6" cstate="print">
            <a:extLst>
              <a:ext uri="{28A0092B-C50C-407E-A947-70E740481C1C}">
                <a14:useLocalDpi xmlns:a14="http://schemas.microsoft.com/office/drawing/2010/main" val="0"/>
              </a:ext>
            </a:extLst>
          </a:blip>
          <a:stretch>
            <a:fillRect/>
          </a:stretch>
        </p:blipFill>
        <p:spPr>
          <a:xfrm>
            <a:off x="3657600" y="946752"/>
            <a:ext cx="3200400" cy="1984248"/>
          </a:xfrm>
          <a:prstGeom prst="rect">
            <a:avLst/>
          </a:prstGeom>
        </p:spPr>
      </p:pic>
    </p:spTree>
    <p:extLst>
      <p:ext uri="{BB962C8B-B14F-4D97-AF65-F5344CB8AC3E}">
        <p14:creationId xmlns:p14="http://schemas.microsoft.com/office/powerpoint/2010/main" val="3647968041"/>
      </p:ext>
    </p:extLst>
  </p:cSld>
  <p:clrMapOvr>
    <a:masterClrMapping/>
  </p:clrMapOvr>
  <p:transition spd="med">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75336009"/>
              </p:ext>
            </p:extLst>
          </p:nvPr>
        </p:nvGraphicFramePr>
        <p:xfrm>
          <a:off x="533400" y="1752600"/>
          <a:ext cx="5562600" cy="5486400"/>
        </p:xfrm>
        <a:graphic>
          <a:graphicData uri="http://schemas.openxmlformats.org/drawingml/2006/table">
            <a:tbl>
              <a:tblPr bandRow="1">
                <a:effectLst>
                  <a:outerShdw blurRad="50800" dist="38100" dir="18900000" algn="bl" rotWithShape="0">
                    <a:prstClr val="black">
                      <a:alpha val="40000"/>
                    </a:prstClr>
                  </a:outerShdw>
                </a:effectLst>
                <a:tableStyleId>{D7AC3CCA-C797-4891-BE02-D94E43425B78}</a:tableStyleId>
              </a:tblPr>
              <a:tblGrid>
                <a:gridCol w="990600"/>
                <a:gridCol w="1447800"/>
                <a:gridCol w="1371600"/>
                <a:gridCol w="1295400"/>
                <a:gridCol w="457200"/>
              </a:tblGrid>
              <a:tr h="457200">
                <a:tc>
                  <a:txBody>
                    <a:bodyPr/>
                    <a:lstStyle/>
                    <a:p>
                      <a:pPr marL="0" algn="ctr" rtl="0"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تاریخ اخذ مدرک</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مدرک و رشته تحصيلي</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نام و نام خانوادگي</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سمت</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lang="fa-IR" sz="1200" kern="1200" dirty="0" smtClean="0">
                          <a:solidFill>
                            <a:schemeClr val="tx1"/>
                          </a:solidFill>
                          <a:effectLst/>
                          <a:latin typeface="Arial" pitchFamily="34" charset="0"/>
                          <a:ea typeface="Times New Roman" pitchFamily="18" charset="0"/>
                          <a:cs typeface="B Nazanin" pitchFamily="2" charset="-78"/>
                        </a:rPr>
                        <a:t>رديف</a:t>
                      </a:r>
                      <a:endParaRPr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1381</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لیسانس مکانیک</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a-IR" sz="1200" kern="1200" dirty="0" smtClean="0">
                          <a:solidFill>
                            <a:schemeClr val="tx1"/>
                          </a:solidFill>
                          <a:effectLst/>
                          <a:latin typeface="Arial" pitchFamily="34" charset="0"/>
                          <a:ea typeface="Times New Roman" pitchFamily="18" charset="0"/>
                          <a:cs typeface="B Nazanin" pitchFamily="2" charset="-78"/>
                        </a:rPr>
                        <a:t>محمود رضا پلوان</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سرپرست بخش مکانیک</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14</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1383</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a-IR" sz="1200" kern="1200" dirty="0" smtClean="0">
                          <a:solidFill>
                            <a:schemeClr val="tx1"/>
                          </a:solidFill>
                          <a:effectLst/>
                          <a:latin typeface="Arial" pitchFamily="34" charset="0"/>
                          <a:ea typeface="Times New Roman" pitchFamily="18" charset="0"/>
                          <a:cs typeface="B Nazanin" pitchFamily="2" charset="-78"/>
                        </a:rPr>
                        <a:t>مهندس شیمی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حجت اله سیفی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سرپرست بخش فرآیند</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15</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1382</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فوق لیسانس مکانیک و تبدیل انرژی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محمدرضا حاج غلامی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کارشناس مکانیک و تبدیل انرژی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16</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1381</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لیسانس برق</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a-IR" sz="1200" kern="1200" dirty="0" smtClean="0">
                          <a:solidFill>
                            <a:schemeClr val="tx1"/>
                          </a:solidFill>
                          <a:effectLst/>
                          <a:latin typeface="Arial" pitchFamily="34" charset="0"/>
                          <a:ea typeface="Times New Roman" pitchFamily="18" charset="0"/>
                          <a:cs typeface="B Nazanin" pitchFamily="2" charset="-78"/>
                        </a:rPr>
                        <a:t>روزبه سلیمانی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سرپرست بخش برق</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17</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1383</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لیسانس سازه</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عرفان فرهیخته</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سرپرست</a:t>
                      </a:r>
                      <a:r>
                        <a:rPr kumimoji="0" lang="fa-IR" sz="1200" kern="1200" baseline="0" dirty="0" smtClean="0">
                          <a:solidFill>
                            <a:schemeClr val="tx1"/>
                          </a:solidFill>
                          <a:effectLst/>
                          <a:latin typeface="Arial" pitchFamily="34" charset="0"/>
                          <a:ea typeface="Times New Roman" pitchFamily="18" charset="0"/>
                          <a:cs typeface="B Nazanin" pitchFamily="2" charset="-78"/>
                        </a:rPr>
                        <a:t> بخش ژئوتکنیک و سازه</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18</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1371</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فوق لیسانس معماری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میرهادی صباحی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کارشناس ارشد</a:t>
                      </a:r>
                      <a:r>
                        <a:rPr kumimoji="0" lang="fa-IR" sz="1200" kern="1200" baseline="0" dirty="0" smtClean="0">
                          <a:solidFill>
                            <a:schemeClr val="tx1"/>
                          </a:solidFill>
                          <a:effectLst/>
                          <a:latin typeface="Arial" pitchFamily="34" charset="0"/>
                          <a:ea typeface="Times New Roman" pitchFamily="18" charset="0"/>
                          <a:cs typeface="B Nazanin" pitchFamily="2" charset="-78"/>
                        </a:rPr>
                        <a:t> معماری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19</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1354</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فوق لیسانس عمران</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احمد اسلامی نوکنده</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کارشناس سیویل</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20</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1356</a:t>
                      </a: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لیسانس برق</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محمد حسن خوشنویس</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کارشناس ارشد برق</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20</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1372</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لیسانس برق</a:t>
                      </a:r>
                      <a:r>
                        <a:rPr kumimoji="0" lang="fa-IR" sz="1200" kern="1200" baseline="0" dirty="0" smtClean="0">
                          <a:solidFill>
                            <a:schemeClr val="tx1"/>
                          </a:solidFill>
                          <a:effectLst/>
                          <a:latin typeface="Arial" pitchFamily="34" charset="0"/>
                          <a:ea typeface="Times New Roman" pitchFamily="18" charset="0"/>
                          <a:cs typeface="B Nazanin" pitchFamily="2" charset="-78"/>
                        </a:rPr>
                        <a:t> و الکترونیک</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عباس عباس زاده</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کارشناس برق و ابزار</a:t>
                      </a:r>
                      <a:r>
                        <a:rPr kumimoji="0" lang="fa-IR" sz="1200" kern="1200" baseline="0" dirty="0" smtClean="0">
                          <a:solidFill>
                            <a:schemeClr val="tx1"/>
                          </a:solidFill>
                          <a:effectLst/>
                          <a:latin typeface="Arial" pitchFamily="34" charset="0"/>
                          <a:ea typeface="Times New Roman" pitchFamily="18" charset="0"/>
                          <a:cs typeface="B Nazanin" pitchFamily="2" charset="-78"/>
                        </a:rPr>
                        <a:t> دقیق</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21</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1379</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لیسانس عمران</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آرش احمدی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کارشناس سازه</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22</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r h="457200">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1378</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a-IR" sz="1200" kern="1200" dirty="0" smtClean="0">
                          <a:solidFill>
                            <a:schemeClr val="tx1"/>
                          </a:solidFill>
                          <a:effectLst/>
                          <a:latin typeface="Arial" pitchFamily="34" charset="0"/>
                          <a:ea typeface="Times New Roman" pitchFamily="18" charset="0"/>
                          <a:cs typeface="B Nazanin" pitchFamily="2" charset="-78"/>
                        </a:rPr>
                        <a:t>لیسانس مدیریت صنعتی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علیرضا مکر</a:t>
                      </a:r>
                      <a:r>
                        <a:rPr kumimoji="0" lang="fa-IR" sz="1200" kern="1200" baseline="0" dirty="0" smtClean="0">
                          <a:solidFill>
                            <a:schemeClr val="tx1"/>
                          </a:solidFill>
                          <a:effectLst/>
                          <a:latin typeface="Arial" pitchFamily="34" charset="0"/>
                          <a:ea typeface="Times New Roman" pitchFamily="18" charset="0"/>
                          <a:cs typeface="B Nazanin" pitchFamily="2" charset="-78"/>
                        </a:rPr>
                        <a:t>ی</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کارشناس</a:t>
                      </a:r>
                      <a:r>
                        <a:rPr kumimoji="0" lang="fa-IR" sz="1200" kern="1200" baseline="0" dirty="0" smtClean="0">
                          <a:solidFill>
                            <a:schemeClr val="tx1"/>
                          </a:solidFill>
                          <a:effectLst/>
                          <a:latin typeface="Arial" pitchFamily="34" charset="0"/>
                          <a:ea typeface="Times New Roman" pitchFamily="18" charset="0"/>
                          <a:cs typeface="B Nazanin" pitchFamily="2" charset="-78"/>
                        </a:rPr>
                        <a:t> برنامه ریزی و کنترل پروژه</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c>
                  <a:txBody>
                    <a:bodyPr/>
                    <a:lstStyle/>
                    <a:p>
                      <a:pPr marL="0" algn="ctr" rtl="0" eaLnBrk="1" latinLnBrk="0" hangingPunct="1"/>
                      <a:r>
                        <a:rPr kumimoji="0" lang="fa-IR" sz="1200" kern="1200" dirty="0" smtClean="0">
                          <a:solidFill>
                            <a:schemeClr val="tx1"/>
                          </a:solidFill>
                          <a:effectLst/>
                          <a:latin typeface="Arial" pitchFamily="34" charset="0"/>
                          <a:ea typeface="Times New Roman" pitchFamily="18" charset="0"/>
                          <a:cs typeface="B Nazanin" pitchFamily="2" charset="-78"/>
                        </a:rPr>
                        <a:t>23</a:t>
                      </a:r>
                      <a:endParaRPr kumimoji="0" lang="en-US" sz="1200" kern="1200" dirty="0" smtClean="0">
                        <a:solidFill>
                          <a:schemeClr val="tx1"/>
                        </a:solidFill>
                        <a:effectLst/>
                        <a:latin typeface="Arial" pitchFamily="34" charset="0"/>
                        <a:ea typeface="Times New Roman" pitchFamily="18" charset="0"/>
                        <a:cs typeface="B Nazanin" pitchFamily="2" charset="-78"/>
                      </a:endParaRPr>
                    </a:p>
                  </a:txBody>
                  <a:tcPr anchor="ctr"/>
                </a:tc>
              </a:tr>
            </a:tbl>
          </a:graphicData>
        </a:graphic>
      </p:graphicFrame>
    </p:spTree>
  </p:cSld>
  <p:clrMapOvr>
    <a:masterClrMapping/>
  </p:clrMapOvr>
  <p:transition spd="med">
    <p:randomBar dir="ver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152400" y="1950052"/>
            <a:ext cx="2895600" cy="646331"/>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نمايي کلی</a:t>
            </a:r>
            <a:endParaRPr lang="en-US" sz="1400" dirty="0" smtClean="0">
              <a:latin typeface="IranNastaliq" pitchFamily="18" charset="0"/>
              <a:cs typeface="B Nazanin" pitchFamily="2" charset="-78"/>
            </a:endParaRPr>
          </a:p>
          <a:p>
            <a:pPr algn="justLow" rtl="1"/>
            <a:r>
              <a:rPr lang="fa-IR" sz="1400" dirty="0" smtClean="0">
                <a:latin typeface="IranNastaliq" pitchFamily="18" charset="0"/>
                <a:cs typeface="B Nazanin" pitchFamily="2" charset="-78"/>
              </a:rPr>
              <a:t>کارخانه سیمان خاکستری نی ریز</a:t>
            </a:r>
            <a:endParaRPr lang="en-US" sz="1400" dirty="0" smtClean="0">
              <a:latin typeface="IranNastaliq"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0" name="Picture 3" descr="BD21328_"/>
          <p:cNvPicPr>
            <a:picLocks noChangeAspect="1" noChangeArrowheads="1"/>
          </p:cNvPicPr>
          <p:nvPr/>
        </p:nvPicPr>
        <p:blipFill>
          <a:blip r:embed="rId3" cstate="print"/>
          <a:srcRect/>
          <a:stretch>
            <a:fillRect/>
          </a:stretch>
        </p:blipFill>
        <p:spPr bwMode="auto">
          <a:xfrm>
            <a:off x="152400" y="2133600"/>
            <a:ext cx="2971800" cy="65272"/>
          </a:xfrm>
          <a:prstGeom prst="rect">
            <a:avLst/>
          </a:prstGeom>
          <a:noFill/>
        </p:spPr>
      </p:pic>
      <p:sp>
        <p:nvSpPr>
          <p:cNvPr id="14" name="Rectangle 4"/>
          <p:cNvSpPr>
            <a:spLocks noChangeArrowheads="1"/>
          </p:cNvSpPr>
          <p:nvPr/>
        </p:nvSpPr>
        <p:spPr bwMode="auto">
          <a:xfrm>
            <a:off x="152400" y="4425516"/>
            <a:ext cx="2895600" cy="8617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eaLnBrk="0" fontAlgn="base" hangingPunct="0">
              <a:spcBef>
                <a:spcPct val="0"/>
              </a:spcBef>
              <a:spcAft>
                <a:spcPct val="0"/>
              </a:spcAft>
              <a:tabLst>
                <a:tab pos="4951413" algn="r"/>
              </a:tabLst>
            </a:pPr>
            <a:r>
              <a:rPr lang="fa-IR" sz="1400" dirty="0" smtClean="0">
                <a:latin typeface="IranNastaliq" pitchFamily="18" charset="0"/>
                <a:cs typeface="B Nazanin" pitchFamily="2" charset="-78"/>
              </a:rPr>
              <a:t>نمايي کلی</a:t>
            </a:r>
            <a:endParaRPr lang="en-US" sz="1400" dirty="0" smtClean="0">
              <a:latin typeface="IranNastaliq" pitchFamily="18" charset="0"/>
              <a:cs typeface="B Nazanin" pitchFamily="2" charset="-78"/>
            </a:endParaRPr>
          </a:p>
          <a:p>
            <a:pPr algn="justLow" rtl="1"/>
            <a:r>
              <a:rPr lang="fa-IR" sz="1400" dirty="0">
                <a:latin typeface="IranNastaliq" pitchFamily="18" charset="0"/>
                <a:cs typeface="B Nazanin" pitchFamily="2" charset="-78"/>
              </a:rPr>
              <a:t>کارخانه سیمان خاکستری نی ریز</a:t>
            </a:r>
            <a:endParaRPr lang="en-US" sz="1400" dirty="0">
              <a:latin typeface="IranNastaliq" pitchFamily="18" charset="0"/>
              <a:cs typeface="B Nazanin" pitchFamily="2" charset="-78"/>
            </a:endParaRPr>
          </a:p>
          <a:p>
            <a:pPr lvl="0" algn="r" rtl="1" eaLnBrk="0" fontAlgn="base" hangingPunct="0">
              <a:spcBef>
                <a:spcPct val="0"/>
              </a:spcBef>
              <a:spcAft>
                <a:spcPct val="0"/>
              </a:spcAft>
              <a:tabLst>
                <a:tab pos="4951413" algn="r"/>
              </a:tabLst>
            </a:pPr>
            <a:endParaRPr lang="en-US" sz="1400" dirty="0" smtClean="0">
              <a:latin typeface="IranNastaliq" pitchFamily="18" charset="0"/>
              <a:ea typeface="Times New Roman"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5" name="Picture 3" descr="BD21328_"/>
          <p:cNvPicPr>
            <a:picLocks noChangeAspect="1" noChangeArrowheads="1"/>
          </p:cNvPicPr>
          <p:nvPr/>
        </p:nvPicPr>
        <p:blipFill>
          <a:blip r:embed="rId3" cstate="print"/>
          <a:srcRect/>
          <a:stretch>
            <a:fillRect/>
          </a:stretch>
        </p:blipFill>
        <p:spPr bwMode="auto">
          <a:xfrm>
            <a:off x="152400" y="4648200"/>
            <a:ext cx="2971800" cy="65272"/>
          </a:xfrm>
          <a:prstGeom prst="rect">
            <a:avLst/>
          </a:prstGeom>
          <a:noFill/>
        </p:spPr>
      </p:pic>
      <p:sp>
        <p:nvSpPr>
          <p:cNvPr id="17" name="Rectangle 4"/>
          <p:cNvSpPr>
            <a:spLocks noChangeArrowheads="1"/>
          </p:cNvSpPr>
          <p:nvPr/>
        </p:nvSpPr>
        <p:spPr bwMode="auto">
          <a:xfrm>
            <a:off x="215153" y="6874844"/>
            <a:ext cx="2895600" cy="8617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Low" rtl="1"/>
            <a:r>
              <a:rPr lang="fa-IR" sz="1400" dirty="0" smtClean="0">
                <a:latin typeface="IranNastaliq" pitchFamily="18" charset="0"/>
                <a:cs typeface="B Nazanin" pitchFamily="2" charset="-78"/>
              </a:rPr>
              <a:t>نمايی کلی</a:t>
            </a:r>
            <a:endParaRPr lang="en-US" sz="1400" dirty="0" smtClean="0">
              <a:latin typeface="Calibri" pitchFamily="34" charset="0"/>
              <a:cs typeface="B Nazanin" pitchFamily="2" charset="-78"/>
            </a:endParaRPr>
          </a:p>
          <a:p>
            <a:pPr algn="r" rtl="1" eaLnBrk="0" fontAlgn="base" hangingPunct="0">
              <a:spcBef>
                <a:spcPct val="0"/>
              </a:spcBef>
              <a:spcAft>
                <a:spcPct val="0"/>
              </a:spcAft>
              <a:tabLst>
                <a:tab pos="4951413" algn="r"/>
              </a:tabLst>
            </a:pPr>
            <a:endParaRPr lang="en-US" sz="1400" dirty="0" smtClean="0">
              <a:latin typeface="IranNastaliq" pitchFamily="18" charset="0"/>
              <a:cs typeface="B Nazanin" pitchFamily="2" charset="-78"/>
            </a:endParaRPr>
          </a:p>
          <a:p>
            <a:pPr algn="justLow" rtl="1"/>
            <a:r>
              <a:rPr lang="fa-IR" sz="1400" dirty="0" smtClean="0">
                <a:latin typeface="IranNastaliq" pitchFamily="18" charset="0"/>
                <a:cs typeface="B Nazanin" pitchFamily="2" charset="-78"/>
              </a:rPr>
              <a:t>کارخانه </a:t>
            </a:r>
            <a:r>
              <a:rPr lang="fa-IR" sz="1400" dirty="0">
                <a:latin typeface="IranNastaliq" pitchFamily="18" charset="0"/>
                <a:cs typeface="B Nazanin" pitchFamily="2" charset="-78"/>
              </a:rPr>
              <a:t>سیمان خاکستری نی ریز</a:t>
            </a:r>
            <a:endParaRPr lang="en-US" sz="1400" dirty="0">
              <a:latin typeface="IranNastaliq" pitchFamily="18" charset="0"/>
              <a:cs typeface="B Nazanin"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tab pos="4951413" algn="r"/>
              </a:tabLst>
            </a:pPr>
            <a:endParaRPr kumimoji="0" lang="en-US" sz="1400" b="0" i="0" u="none" strike="noStrike" cap="none" normalizeH="0" baseline="0" dirty="0" smtClean="0">
              <a:ln>
                <a:noFill/>
              </a:ln>
              <a:solidFill>
                <a:schemeClr val="tx1"/>
              </a:solidFill>
              <a:effectLst/>
              <a:latin typeface="IranNastaliq" pitchFamily="18" charset="0"/>
              <a:cs typeface="B Nazanin" pitchFamily="2" charset="-78"/>
            </a:endParaRPr>
          </a:p>
        </p:txBody>
      </p:sp>
      <p:pic>
        <p:nvPicPr>
          <p:cNvPr id="18" name="Picture 3" descr="BD21328_"/>
          <p:cNvPicPr>
            <a:picLocks noChangeAspect="1" noChangeArrowheads="1"/>
          </p:cNvPicPr>
          <p:nvPr/>
        </p:nvPicPr>
        <p:blipFill>
          <a:blip r:embed="rId3" cstate="print"/>
          <a:srcRect/>
          <a:stretch>
            <a:fillRect/>
          </a:stretch>
        </p:blipFill>
        <p:spPr bwMode="auto">
          <a:xfrm>
            <a:off x="152400" y="7162800"/>
            <a:ext cx="2971800" cy="65272"/>
          </a:xfrm>
          <a:prstGeom prst="rect">
            <a:avLst/>
          </a:prstGeom>
          <a:noFill/>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685800"/>
            <a:ext cx="3225077" cy="181249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8999" y="3352800"/>
            <a:ext cx="3225077" cy="1812494"/>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8998" y="5943600"/>
            <a:ext cx="3225077" cy="1812493"/>
          </a:xfrm>
          <a:prstGeom prst="rect">
            <a:avLst/>
          </a:prstGeom>
        </p:spPr>
      </p:pic>
    </p:spTree>
    <p:extLst>
      <p:ext uri="{BB962C8B-B14F-4D97-AF65-F5344CB8AC3E}">
        <p14:creationId xmlns:p14="http://schemas.microsoft.com/office/powerpoint/2010/main" val="4062474172"/>
      </p:ext>
    </p:extLst>
  </p:cSld>
  <p:clrMapOvr>
    <a:masterClrMapping/>
  </p:clrMapOvr>
  <p:transition spd="med">
    <p:randomBar dir="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93671684"/>
      </p:ext>
    </p:extLst>
  </p:cSld>
  <p:clrMapOvr>
    <a:masterClrMapping/>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3898" b="633"/>
          <a:stretch/>
        </p:blipFill>
        <p:spPr bwMode="auto">
          <a:xfrm>
            <a:off x="-28310" y="1682496"/>
            <a:ext cx="6914621" cy="5747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62" name="Rectangle 2"/>
          <p:cNvSpPr>
            <a:spLocks noChangeArrowheads="1"/>
          </p:cNvSpPr>
          <p:nvPr/>
        </p:nvSpPr>
        <p:spPr bwMode="auto">
          <a:xfrm>
            <a:off x="1929509" y="457203"/>
            <a:ext cx="3100529"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lang="fa-IR" sz="3600" dirty="0" smtClean="0">
                <a:effectLst>
                  <a:outerShdw blurRad="38100" dist="38100" dir="2700000" algn="tl">
                    <a:srgbClr val="000000">
                      <a:alpha val="43137"/>
                    </a:srgbClr>
                  </a:outerShdw>
                </a:effectLst>
                <a:latin typeface="Arial" pitchFamily="34" charset="0"/>
                <a:ea typeface="Times New Roman" pitchFamily="18" charset="0"/>
                <a:cs typeface="B Nazanin" pitchFamily="2" charset="-78"/>
              </a:rPr>
              <a:t>2-2- چارت سازمانی</a:t>
            </a:r>
            <a:endParaRPr kumimoji="0" lang="fa-I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6" name="Rectangle 2"/>
          <p:cNvSpPr>
            <a:spLocks noChangeArrowheads="1"/>
          </p:cNvSpPr>
          <p:nvPr/>
        </p:nvSpPr>
        <p:spPr bwMode="auto">
          <a:xfrm>
            <a:off x="0" y="0"/>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ransition spd="med">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204400" y="457203"/>
            <a:ext cx="644920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rtl="1"/>
            <a:r>
              <a:rPr lang="fa-IR" sz="3600" dirty="0" smtClean="0">
                <a:effectLst>
                  <a:outerShdw blurRad="38100" dist="38100" dir="2700000" algn="tl">
                    <a:srgbClr val="000000">
                      <a:alpha val="43137"/>
                    </a:srgbClr>
                  </a:outerShdw>
                </a:effectLst>
                <a:latin typeface="Arial" pitchFamily="34" charset="0"/>
                <a:ea typeface="Times New Roman" pitchFamily="18" charset="0"/>
                <a:cs typeface="B Nazanin" pitchFamily="2" charset="-78"/>
              </a:rPr>
              <a:t>2- 3- عضويتها و تاييديه ها و رضایتنامه ها</a:t>
            </a:r>
            <a:endParaRPr lang="en-US" sz="3600" dirty="0" smtClean="0">
              <a:effectLst>
                <a:outerShdw blurRad="38100" dist="38100" dir="2700000" algn="tl">
                  <a:srgbClr val="000000">
                    <a:alpha val="43137"/>
                  </a:srgbClr>
                </a:outerShdw>
              </a:effectLst>
              <a:latin typeface="Arial" pitchFamily="34" charset="0"/>
              <a:ea typeface="Times New Roman" pitchFamily="18" charset="0"/>
              <a:cs typeface="B Nazanin" pitchFamily="2" charset="-78"/>
            </a:endParaRPr>
          </a:p>
        </p:txBody>
      </p:sp>
      <p:sp>
        <p:nvSpPr>
          <p:cNvPr id="1026" name="Rectangle 2"/>
          <p:cNvSpPr>
            <a:spLocks noChangeArrowheads="1"/>
          </p:cNvSpPr>
          <p:nvPr/>
        </p:nvSpPr>
        <p:spPr bwMode="auto">
          <a:xfrm>
            <a:off x="0" y="0"/>
            <a:ext cx="6858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 name="Rectangle 9"/>
          <p:cNvSpPr>
            <a:spLocks noChangeArrowheads="1"/>
          </p:cNvSpPr>
          <p:nvPr/>
        </p:nvSpPr>
        <p:spPr bwMode="auto">
          <a:xfrm>
            <a:off x="228600" y="1371600"/>
            <a:ext cx="6172200" cy="36471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28600" algn="justLow" rtl="1" fontAlgn="base">
              <a:lnSpc>
                <a:spcPct val="150000"/>
              </a:lnSpc>
              <a:spcBef>
                <a:spcPct val="0"/>
              </a:spcBef>
              <a:spcAft>
                <a:spcPct val="0"/>
              </a:spcAft>
              <a:tabLst>
                <a:tab pos="238125" algn="l"/>
                <a:tab pos="327025" algn="l"/>
              </a:tabLst>
            </a:pPr>
            <a:r>
              <a:rPr lang="fa-IR" sz="1400" dirty="0" smtClean="0">
                <a:latin typeface="Arial" pitchFamily="34" charset="0"/>
                <a:ea typeface="Times New Roman" pitchFamily="18" charset="0"/>
                <a:cs typeface="B Nazanin" pitchFamily="2" charset="-78"/>
              </a:rPr>
              <a:t>عضويت در جامعه مهندسان مشاور ايران با رتبه بندي در رشته‌هاي :</a:t>
            </a:r>
            <a:endParaRPr lang="en-US" sz="1400" dirty="0" smtClean="0">
              <a:latin typeface="Arial" pitchFamily="34" charset="0"/>
              <a:ea typeface="Times New Roman" pitchFamily="18" charset="0"/>
              <a:cs typeface="B Nazanin" pitchFamily="2" charset="-78"/>
            </a:endParaRPr>
          </a:p>
          <a:p>
            <a:pPr marL="228600" lvl="0" algn="justLow" rtl="1" fontAlgn="base">
              <a:lnSpc>
                <a:spcPct val="150000"/>
              </a:lnSpc>
              <a:spcBef>
                <a:spcPct val="0"/>
              </a:spcBef>
              <a:spcAft>
                <a:spcPct val="0"/>
              </a:spcAft>
              <a:tabLst>
                <a:tab pos="238125" algn="l"/>
                <a:tab pos="327025" algn="l"/>
              </a:tabLst>
            </a:pPr>
            <a:r>
              <a:rPr lang="fa-IR" sz="1400" dirty="0" smtClean="0">
                <a:latin typeface="Arial" pitchFamily="34" charset="0"/>
                <a:ea typeface="Times New Roman" pitchFamily="18" charset="0"/>
                <a:cs typeface="B Nazanin" pitchFamily="2" charset="-78"/>
              </a:rPr>
              <a:t>- صنايع</a:t>
            </a:r>
            <a:endParaRPr lang="en-US" sz="1400" dirty="0" smtClean="0">
              <a:latin typeface="Arial" pitchFamily="34" charset="0"/>
              <a:ea typeface="Times New Roman" pitchFamily="18" charset="0"/>
              <a:cs typeface="B Nazanin" pitchFamily="2" charset="-78"/>
            </a:endParaRPr>
          </a:p>
          <a:p>
            <a:pPr marL="228600" lvl="0" algn="justLow" rtl="1" fontAlgn="base">
              <a:lnSpc>
                <a:spcPct val="150000"/>
              </a:lnSpc>
              <a:spcBef>
                <a:spcPct val="0"/>
              </a:spcBef>
              <a:spcAft>
                <a:spcPct val="0"/>
              </a:spcAft>
              <a:tabLst>
                <a:tab pos="238125" algn="l"/>
                <a:tab pos="327025" algn="l"/>
              </a:tabLst>
            </a:pPr>
            <a:r>
              <a:rPr lang="fa-IR" sz="1400" dirty="0" smtClean="0">
                <a:latin typeface="Arial" pitchFamily="34" charset="0"/>
                <a:ea typeface="Times New Roman" pitchFamily="18" charset="0"/>
                <a:cs typeface="B Nazanin" pitchFamily="2" charset="-78"/>
              </a:rPr>
              <a:t>- ساختمانهاي صنعتي</a:t>
            </a:r>
            <a:endParaRPr lang="en-US" sz="1400" dirty="0" smtClean="0">
              <a:latin typeface="Arial" pitchFamily="34" charset="0"/>
              <a:ea typeface="Times New Roman" pitchFamily="18" charset="0"/>
              <a:cs typeface="B Nazanin" pitchFamily="2" charset="-78"/>
            </a:endParaRPr>
          </a:p>
          <a:p>
            <a:pPr marL="228600" lvl="0" algn="justLow" rtl="1" fontAlgn="base">
              <a:lnSpc>
                <a:spcPct val="150000"/>
              </a:lnSpc>
              <a:spcBef>
                <a:spcPct val="0"/>
              </a:spcBef>
              <a:spcAft>
                <a:spcPct val="0"/>
              </a:spcAft>
              <a:tabLst>
                <a:tab pos="238125" algn="l"/>
                <a:tab pos="327025" algn="l"/>
              </a:tabLst>
            </a:pPr>
            <a:r>
              <a:rPr lang="fa-IR" sz="1400" dirty="0" smtClean="0">
                <a:latin typeface="Arial" pitchFamily="34" charset="0"/>
                <a:ea typeface="Times New Roman" pitchFamily="18" charset="0"/>
                <a:cs typeface="B Nazanin" pitchFamily="2" charset="-78"/>
              </a:rPr>
              <a:t>- سازه</a:t>
            </a:r>
            <a:endParaRPr lang="en-US" sz="1400" dirty="0" smtClean="0">
              <a:latin typeface="Arial" pitchFamily="34" charset="0"/>
              <a:ea typeface="Times New Roman" pitchFamily="18" charset="0"/>
              <a:cs typeface="B Nazanin" pitchFamily="2" charset="-78"/>
            </a:endParaRPr>
          </a:p>
          <a:p>
            <a:pPr marL="228600" lvl="0" algn="justLow" rtl="1" fontAlgn="base">
              <a:lnSpc>
                <a:spcPct val="150000"/>
              </a:lnSpc>
              <a:spcBef>
                <a:spcPct val="0"/>
              </a:spcBef>
              <a:spcAft>
                <a:spcPct val="0"/>
              </a:spcAft>
              <a:tabLst>
                <a:tab pos="238125" algn="l"/>
                <a:tab pos="327025" algn="l"/>
              </a:tabLst>
            </a:pPr>
            <a:r>
              <a:rPr lang="fa-IR" sz="1400" dirty="0" smtClean="0">
                <a:latin typeface="Arial" pitchFamily="34" charset="0"/>
                <a:ea typeface="Times New Roman" pitchFamily="18" charset="0"/>
                <a:cs typeface="B Nazanin" pitchFamily="2" charset="-78"/>
              </a:rPr>
              <a:t>- تأسيسات</a:t>
            </a:r>
            <a:endParaRPr lang="en-US" sz="1400" dirty="0" smtClean="0">
              <a:latin typeface="Arial" pitchFamily="34" charset="0"/>
              <a:ea typeface="Times New Roman" pitchFamily="18" charset="0"/>
              <a:cs typeface="B Nazanin" pitchFamily="2" charset="-78"/>
            </a:endParaRPr>
          </a:p>
          <a:p>
            <a:pPr marL="228600" algn="justLow" rtl="1" fontAlgn="base">
              <a:lnSpc>
                <a:spcPct val="150000"/>
              </a:lnSpc>
              <a:spcBef>
                <a:spcPct val="0"/>
              </a:spcBef>
              <a:spcAft>
                <a:spcPct val="0"/>
              </a:spcAft>
              <a:tabLst>
                <a:tab pos="238125" algn="l"/>
                <a:tab pos="327025" algn="l"/>
              </a:tabLst>
            </a:pPr>
            <a:endParaRPr lang="en-US" sz="1400" dirty="0" smtClean="0">
              <a:latin typeface="Arial" pitchFamily="34" charset="0"/>
              <a:ea typeface="Times New Roman" pitchFamily="18" charset="0"/>
              <a:cs typeface="B Nazanin" pitchFamily="2" charset="-78"/>
            </a:endParaRPr>
          </a:p>
          <a:p>
            <a:pPr marL="228600" algn="justLow" rtl="1" fontAlgn="base">
              <a:lnSpc>
                <a:spcPct val="150000"/>
              </a:lnSpc>
              <a:spcBef>
                <a:spcPct val="0"/>
              </a:spcBef>
              <a:spcAft>
                <a:spcPct val="0"/>
              </a:spcAft>
              <a:tabLst>
                <a:tab pos="238125" algn="l"/>
                <a:tab pos="327025" algn="l"/>
              </a:tabLst>
            </a:pPr>
            <a:r>
              <a:rPr lang="fa-IR" sz="1400" dirty="0" smtClean="0">
                <a:latin typeface="Arial" pitchFamily="34" charset="0"/>
                <a:ea typeface="Times New Roman" pitchFamily="18" charset="0"/>
                <a:cs typeface="B Nazanin" pitchFamily="2" charset="-78"/>
              </a:rPr>
              <a:t>مورد تأييد و اعلام صلاحيت توسط سازمان مديريت و برنامه ريزي كشور در رشته‌هاي :</a:t>
            </a:r>
            <a:endParaRPr lang="en-US" sz="1400" dirty="0" smtClean="0">
              <a:latin typeface="Arial" pitchFamily="34" charset="0"/>
              <a:ea typeface="Times New Roman" pitchFamily="18" charset="0"/>
              <a:cs typeface="B Nazanin" pitchFamily="2" charset="-78"/>
            </a:endParaRPr>
          </a:p>
          <a:p>
            <a:pPr marL="228600" lvl="0" algn="justLow" rtl="1" fontAlgn="base">
              <a:lnSpc>
                <a:spcPct val="150000"/>
              </a:lnSpc>
              <a:spcBef>
                <a:spcPct val="0"/>
              </a:spcBef>
              <a:spcAft>
                <a:spcPct val="0"/>
              </a:spcAft>
              <a:tabLst>
                <a:tab pos="238125" algn="l"/>
                <a:tab pos="327025" algn="l"/>
              </a:tabLst>
            </a:pPr>
            <a:r>
              <a:rPr lang="fa-IR" sz="1400" dirty="0" smtClean="0">
                <a:latin typeface="Arial" pitchFamily="34" charset="0"/>
                <a:ea typeface="Times New Roman" pitchFamily="18" charset="0"/>
                <a:cs typeface="B Nazanin" pitchFamily="2" charset="-78"/>
              </a:rPr>
              <a:t>- رتبه 1 در رشته خطوط انتقال نفت و گاز</a:t>
            </a:r>
            <a:endParaRPr lang="en-US" sz="1400" dirty="0" smtClean="0">
              <a:latin typeface="Arial" pitchFamily="34" charset="0"/>
              <a:ea typeface="Times New Roman" pitchFamily="18" charset="0"/>
              <a:cs typeface="B Nazanin" pitchFamily="2" charset="-78"/>
            </a:endParaRPr>
          </a:p>
          <a:p>
            <a:pPr marL="228600" lvl="0" algn="justLow" rtl="1" fontAlgn="base">
              <a:lnSpc>
                <a:spcPct val="150000"/>
              </a:lnSpc>
              <a:spcBef>
                <a:spcPct val="0"/>
              </a:spcBef>
              <a:spcAft>
                <a:spcPct val="0"/>
              </a:spcAft>
              <a:tabLst>
                <a:tab pos="238125" algn="l"/>
                <a:tab pos="327025" algn="l"/>
              </a:tabLst>
            </a:pPr>
            <a:r>
              <a:rPr lang="fa-IR" sz="1400" dirty="0" smtClean="0">
                <a:latin typeface="Arial" pitchFamily="34" charset="0"/>
                <a:ea typeface="Times New Roman" pitchFamily="18" charset="0"/>
                <a:cs typeface="B Nazanin" pitchFamily="2" charset="-78"/>
              </a:rPr>
              <a:t>- رتبه 1 در رشته  ساختمانهاي صنعتي و كارخانجات</a:t>
            </a:r>
            <a:endParaRPr lang="en-US" sz="1400" dirty="0" smtClean="0">
              <a:latin typeface="Arial" pitchFamily="34" charset="0"/>
              <a:ea typeface="Times New Roman" pitchFamily="18" charset="0"/>
              <a:cs typeface="B Nazanin" pitchFamily="2" charset="-78"/>
            </a:endParaRPr>
          </a:p>
          <a:p>
            <a:pPr marL="228600" lvl="0" algn="justLow" rtl="1" fontAlgn="base">
              <a:lnSpc>
                <a:spcPct val="150000"/>
              </a:lnSpc>
              <a:spcBef>
                <a:spcPct val="0"/>
              </a:spcBef>
              <a:spcAft>
                <a:spcPct val="0"/>
              </a:spcAft>
              <a:tabLst>
                <a:tab pos="238125" algn="l"/>
                <a:tab pos="327025" algn="l"/>
              </a:tabLst>
            </a:pPr>
            <a:r>
              <a:rPr lang="fa-IR" sz="1400" dirty="0" smtClean="0">
                <a:latin typeface="Arial" pitchFamily="34" charset="0"/>
                <a:ea typeface="Times New Roman" pitchFamily="18" charset="0"/>
                <a:cs typeface="B Nazanin" pitchFamily="2" charset="-78"/>
              </a:rPr>
              <a:t>- رتبه 1 در رشته  سازه</a:t>
            </a:r>
            <a:endParaRPr lang="en-US" sz="1400" dirty="0" smtClean="0">
              <a:latin typeface="Arial" pitchFamily="34" charset="0"/>
              <a:ea typeface="Times New Roman" pitchFamily="18" charset="0"/>
              <a:cs typeface="B Nazanin" pitchFamily="2" charset="-78"/>
            </a:endParaRPr>
          </a:p>
          <a:p>
            <a:pPr marL="228600" lvl="0" algn="justLow" rtl="1" fontAlgn="base">
              <a:lnSpc>
                <a:spcPct val="150000"/>
              </a:lnSpc>
              <a:spcBef>
                <a:spcPct val="0"/>
              </a:spcBef>
              <a:spcAft>
                <a:spcPct val="0"/>
              </a:spcAft>
              <a:tabLst>
                <a:tab pos="238125" algn="l"/>
                <a:tab pos="327025" algn="l"/>
              </a:tabLst>
            </a:pPr>
            <a:r>
              <a:rPr lang="fa-IR" sz="1400" dirty="0" smtClean="0">
                <a:latin typeface="Arial" pitchFamily="34" charset="0"/>
                <a:ea typeface="Times New Roman" pitchFamily="18" charset="0"/>
                <a:cs typeface="B Nazanin" pitchFamily="2" charset="-78"/>
              </a:rPr>
              <a:t>- رتبه 1 در رشته  تأسيسات ساختمان</a:t>
            </a:r>
            <a:endParaRPr lang="en-US" sz="1400" dirty="0" smtClean="0">
              <a:latin typeface="Arial" pitchFamily="34" charset="0"/>
              <a:ea typeface="Times New Roman" pitchFamily="18" charset="0"/>
              <a:cs typeface="B Nazanin" pitchFamily="2" charset="-78"/>
            </a:endParaRPr>
          </a:p>
        </p:txBody>
      </p:sp>
    </p:spTree>
  </p:cSld>
  <p:clrMapOvr>
    <a:masterClrMapping/>
  </p:clrMapOvr>
  <p:transition spd="med">
    <p:randomBar dir="ver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Custom 1">
      <a:dk1>
        <a:sysClr val="windowText" lastClr="000000"/>
      </a:dk1>
      <a:lt1>
        <a:sysClr val="window" lastClr="FFFFFF"/>
      </a:lt1>
      <a:dk2>
        <a:srgbClr val="303030"/>
      </a:dk2>
      <a:lt2>
        <a:srgbClr val="DEDEE0"/>
      </a:lt2>
      <a:accent1>
        <a:srgbClr val="FFFFFF"/>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1_NewsPrint">
  <a:themeElements>
    <a:clrScheme name="Custom 23">
      <a:dk1>
        <a:sysClr val="windowText" lastClr="000000"/>
      </a:dk1>
      <a:lt1>
        <a:sysClr val="window" lastClr="FFFFFF"/>
      </a:lt1>
      <a:dk2>
        <a:srgbClr val="303030"/>
      </a:dk2>
      <a:lt2>
        <a:srgbClr val="DEDEE0"/>
      </a:lt2>
      <a:accent1>
        <a:srgbClr val="8494A5"/>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3">
    <a:dk1>
      <a:sysClr val="windowText" lastClr="000000"/>
    </a:dk1>
    <a:lt1>
      <a:sysClr val="window" lastClr="FFFFFF"/>
    </a:lt1>
    <a:dk2>
      <a:srgbClr val="303030"/>
    </a:dk2>
    <a:lt2>
      <a:srgbClr val="DEDEE0"/>
    </a:lt2>
    <a:accent1>
      <a:srgbClr val="8494A5"/>
    </a:accent1>
    <a:accent2>
      <a:srgbClr val="726056"/>
    </a:accent2>
    <a:accent3>
      <a:srgbClr val="AC956E"/>
    </a:accent3>
    <a:accent4>
      <a:srgbClr val="808DA9"/>
    </a:accent4>
    <a:accent5>
      <a:srgbClr val="424E5B"/>
    </a:accent5>
    <a:accent6>
      <a:srgbClr val="730E00"/>
    </a:accent6>
    <a:hlink>
      <a:srgbClr val="D26900"/>
    </a:hlink>
    <a:folHlink>
      <a:srgbClr val="D89243"/>
    </a:folHlink>
  </a:clrScheme>
</a:themeOverride>
</file>

<file path=docProps/app.xml><?xml version="1.0" encoding="utf-8"?>
<Properties xmlns="http://schemas.openxmlformats.org/officeDocument/2006/extended-properties" xmlns:vt="http://schemas.openxmlformats.org/officeDocument/2006/docPropsVTypes">
  <Template/>
  <TotalTime>2002</TotalTime>
  <Words>3873</Words>
  <Application>Microsoft Office PowerPoint</Application>
  <PresentationFormat>On-screen Show (4:3)</PresentationFormat>
  <Paragraphs>676</Paragraphs>
  <Slides>71</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71</vt:i4>
      </vt:variant>
    </vt:vector>
  </HeadingPairs>
  <TitlesOfParts>
    <vt:vector size="80" baseType="lpstr">
      <vt:lpstr>Arial</vt:lpstr>
      <vt:lpstr>B Nazanin</vt:lpstr>
      <vt:lpstr>Calibri</vt:lpstr>
      <vt:lpstr>Georgia</vt:lpstr>
      <vt:lpstr>Impact</vt:lpstr>
      <vt:lpstr>IranNastaliq</vt:lpstr>
      <vt:lpstr>Times New Roman</vt:lpstr>
      <vt:lpstr>NewsPrint</vt:lpstr>
      <vt:lpstr>1_NewsPrint</vt:lpstr>
      <vt:lpstr>مهندسان مشاور سی سخت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PARANDCO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مهندسان مشاور سی سخت</dc:title>
  <dc:creator>Yatame</dc:creator>
  <cp:lastModifiedBy>Mrs Kia</cp:lastModifiedBy>
  <cp:revision>283</cp:revision>
  <cp:lastPrinted>2015-12-14T09:32:10Z</cp:lastPrinted>
  <dcterms:created xsi:type="dcterms:W3CDTF">2011-08-02T08:09:34Z</dcterms:created>
  <dcterms:modified xsi:type="dcterms:W3CDTF">2016-01-04T09:41:02Z</dcterms:modified>
</cp:coreProperties>
</file>